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6858000" cx="12192000"/>
  <p:notesSz cx="6858000" cy="9144000"/>
  <p:embeddedFontLst>
    <p:embeddedFont>
      <p:font typeface="Century Gothic"/>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43" roundtripDataSignature="AMtx7mhnRZZJRkFGLur4mLZeyFpQ5jzU2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enturyGothic-bold.fntdata"/><Relationship Id="rId20" Type="http://schemas.openxmlformats.org/officeDocument/2006/relationships/slide" Target="slides/slide15.xml"/><Relationship Id="rId42" Type="http://schemas.openxmlformats.org/officeDocument/2006/relationships/font" Target="fonts/CenturyGothic-boldItalic.fntdata"/><Relationship Id="rId41" Type="http://schemas.openxmlformats.org/officeDocument/2006/relationships/font" Target="fonts/CenturyGothic-italic.fntdata"/><Relationship Id="rId22" Type="http://schemas.openxmlformats.org/officeDocument/2006/relationships/slide" Target="slides/slide17.xml"/><Relationship Id="rId21" Type="http://schemas.openxmlformats.org/officeDocument/2006/relationships/slide" Target="slides/slide16.xml"/><Relationship Id="rId43" Type="http://customschemas.google.com/relationships/presentationmetadata" Target="meta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CenturyGothic-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 name="Google Shape;376;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77" name="Google Shape;377;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3" name="Google Shape;403;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04" name="Google Shape;404;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4" name="Google Shape;444;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45" name="Google Shape;445;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0" name="Google Shape;47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6" name="Google Shape;486;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87" name="Google Shape;487;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2" name="Google Shape;512;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513" name="Google Shape;513;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7" name="Google Shape;527;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28" name="Google Shape;528;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3" name="Google Shape;553;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554" name="Google Shape;554;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1" name="Google Shape;57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0" name="Google Shape;59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8" name="Google Shape;608;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2" name="Google Shape;642;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rPr lang="en-US" sz="1200"/>
              <a:t>Unit normal - Using the Sobel Edge operator which removes the noise and provides a smoothing effect on the mask by clearly highlighting the edge of the mask</a:t>
            </a:r>
            <a:endParaRPr i="1" sz="1200"/>
          </a:p>
        </p:txBody>
      </p:sp>
      <p:sp>
        <p:nvSpPr>
          <p:cNvPr id="643" name="Google Shape;643;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6" name="Google Shape;65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4" name="Google Shape;674;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5" name="Google Shape;685;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1" name="Google Shape;751;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1" name="Google Shape;761;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2" name="Google Shape;782;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8" name="Google Shape;818;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1" name="Google Shape;841;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4" name="Google Shape;854;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7" name="Google Shape;867;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9" name="Google Shape;879;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2" name="Shape 42"/>
        <p:cNvGrpSpPr/>
        <p:nvPr/>
      </p:nvGrpSpPr>
      <p:grpSpPr>
        <a:xfrm>
          <a:off x="0" y="0"/>
          <a:ext cx="0" cy="0"/>
          <a:chOff x="0" y="0"/>
          <a:chExt cx="0" cy="0"/>
        </a:xfrm>
      </p:grpSpPr>
      <p:sp>
        <p:nvSpPr>
          <p:cNvPr id="43" name="Google Shape;43;p35"/>
          <p:cNvSpPr txBox="1"/>
          <p:nvPr>
            <p:ph type="ctrTitle"/>
          </p:nvPr>
        </p:nvSpPr>
        <p:spPr>
          <a:xfrm>
            <a:off x="2589213" y="2514600"/>
            <a:ext cx="8915399" cy="2262781"/>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168DBA"/>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35"/>
          <p:cNvSpPr txBox="1"/>
          <p:nvPr>
            <p:ph idx="1" type="subTitle"/>
          </p:nvPr>
        </p:nvSpPr>
        <p:spPr>
          <a:xfrm>
            <a:off x="2589213" y="4777379"/>
            <a:ext cx="8915399" cy="1126283"/>
          </a:xfrm>
          <a:prstGeom prst="rect">
            <a:avLst/>
          </a:prstGeom>
          <a:noFill/>
          <a:ln>
            <a:noFill/>
          </a:ln>
        </p:spPr>
        <p:txBody>
          <a:bodyPr anchorCtr="0" anchor="t" bIns="45700" lIns="91425" spcFirstLastPara="1" rIns="91425" wrap="square" tIns="45700">
            <a:normAutofit/>
          </a:bodyPr>
          <a:lstStyle>
            <a:lvl1pPr lvl="0" algn="l">
              <a:spcBef>
                <a:spcPts val="1000"/>
              </a:spcBef>
              <a:spcAft>
                <a:spcPts val="0"/>
              </a:spcAft>
              <a:buSzPts val="1800"/>
              <a:buNone/>
              <a:defRPr>
                <a:solidFill>
                  <a:srgbClr val="595959"/>
                </a:solidFill>
              </a:defRPr>
            </a:lvl1pPr>
            <a:lvl2pPr lvl="1" algn="ctr">
              <a:spcBef>
                <a:spcPts val="1000"/>
              </a:spcBef>
              <a:spcAft>
                <a:spcPts val="0"/>
              </a:spcAft>
              <a:buSzPts val="1600"/>
              <a:buNone/>
              <a:defRPr>
                <a:solidFill>
                  <a:srgbClr val="888888"/>
                </a:solidFill>
              </a:defRPr>
            </a:lvl2pPr>
            <a:lvl3pPr lvl="2" algn="ctr">
              <a:spcBef>
                <a:spcPts val="1000"/>
              </a:spcBef>
              <a:spcAft>
                <a:spcPts val="0"/>
              </a:spcAft>
              <a:buSzPts val="1400"/>
              <a:buNone/>
              <a:defRPr>
                <a:solidFill>
                  <a:srgbClr val="888888"/>
                </a:solidFill>
              </a:defRPr>
            </a:lvl3pPr>
            <a:lvl4pPr lvl="3" algn="ctr">
              <a:spcBef>
                <a:spcPts val="1000"/>
              </a:spcBef>
              <a:spcAft>
                <a:spcPts val="0"/>
              </a:spcAft>
              <a:buSzPts val="1200"/>
              <a:buNone/>
              <a:defRPr>
                <a:solidFill>
                  <a:srgbClr val="888888"/>
                </a:solidFill>
              </a:defRPr>
            </a:lvl4pPr>
            <a:lvl5pPr lvl="4" algn="ctr">
              <a:spcBef>
                <a:spcPts val="1000"/>
              </a:spcBef>
              <a:spcAft>
                <a:spcPts val="0"/>
              </a:spcAft>
              <a:buSzPts val="1200"/>
              <a:buNone/>
              <a:defRPr>
                <a:solidFill>
                  <a:srgbClr val="888888"/>
                </a:solidFill>
              </a:defRPr>
            </a:lvl5pPr>
            <a:lvl6pPr lvl="5" algn="ctr">
              <a:spcBef>
                <a:spcPts val="1000"/>
              </a:spcBef>
              <a:spcAft>
                <a:spcPts val="0"/>
              </a:spcAft>
              <a:buSzPts val="1200"/>
              <a:buNone/>
              <a:defRPr>
                <a:solidFill>
                  <a:srgbClr val="888888"/>
                </a:solidFill>
              </a:defRPr>
            </a:lvl6pPr>
            <a:lvl7pPr lvl="6" algn="ctr">
              <a:spcBef>
                <a:spcPts val="1000"/>
              </a:spcBef>
              <a:spcAft>
                <a:spcPts val="0"/>
              </a:spcAft>
              <a:buSzPts val="1200"/>
              <a:buNone/>
              <a:defRPr>
                <a:solidFill>
                  <a:srgbClr val="888888"/>
                </a:solidFill>
              </a:defRPr>
            </a:lvl7pPr>
            <a:lvl8pPr lvl="7" algn="ctr">
              <a:spcBef>
                <a:spcPts val="1000"/>
              </a:spcBef>
              <a:spcAft>
                <a:spcPts val="0"/>
              </a:spcAft>
              <a:buSzPts val="1200"/>
              <a:buNone/>
              <a:defRPr>
                <a:solidFill>
                  <a:srgbClr val="888888"/>
                </a:solidFill>
              </a:defRPr>
            </a:lvl8pPr>
            <a:lvl9pPr lvl="8" algn="ctr">
              <a:spcBef>
                <a:spcPts val="1000"/>
              </a:spcBef>
              <a:spcAft>
                <a:spcPts val="0"/>
              </a:spcAft>
              <a:buSzPts val="1200"/>
              <a:buNone/>
              <a:defRPr>
                <a:solidFill>
                  <a:srgbClr val="888888"/>
                </a:solidFill>
              </a:defRPr>
            </a:lvl9pPr>
          </a:lstStyle>
          <a:p/>
        </p:txBody>
      </p:sp>
      <p:sp>
        <p:nvSpPr>
          <p:cNvPr id="45" name="Google Shape;45;p35"/>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35"/>
          <p:cNvSpPr/>
          <p:nvPr/>
        </p:nvSpPr>
        <p:spPr>
          <a:xfrm>
            <a:off x="0" y="4323810"/>
            <a:ext cx="1744652" cy="778589"/>
          </a:xfrm>
          <a:custGeom>
            <a:rect b="b" l="l" r="r" t="t"/>
            <a:pathLst>
              <a:path extrusionOk="0" h="166" w="372">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5"/>
          <p:cNvSpPr txBox="1"/>
          <p:nvPr>
            <p:ph idx="12" type="sldNum"/>
          </p:nvPr>
        </p:nvSpPr>
        <p:spPr>
          <a:xfrm>
            <a:off x="531812" y="4529540"/>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8" name="Google Shape;48;p35"/>
          <p:cNvSpPr txBox="1"/>
          <p:nvPr>
            <p:ph idx="11" type="ftr"/>
          </p:nvPr>
        </p:nvSpPr>
        <p:spPr>
          <a:xfrm>
            <a:off x="4036423" y="6135708"/>
            <a:ext cx="632518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08" name="Shape 108"/>
        <p:cNvGrpSpPr/>
        <p:nvPr/>
      </p:nvGrpSpPr>
      <p:grpSpPr>
        <a:xfrm>
          <a:off x="0" y="0"/>
          <a:ext cx="0" cy="0"/>
          <a:chOff x="0" y="0"/>
          <a:chExt cx="0" cy="0"/>
        </a:xfrm>
      </p:grpSpPr>
      <p:sp>
        <p:nvSpPr>
          <p:cNvPr id="109" name="Google Shape;109;p44"/>
          <p:cNvSpPr txBox="1"/>
          <p:nvPr>
            <p:ph type="title"/>
          </p:nvPr>
        </p:nvSpPr>
        <p:spPr>
          <a:xfrm>
            <a:off x="2589212" y="609600"/>
            <a:ext cx="8915399" cy="311704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168DBA"/>
              </a:buClr>
              <a:buSzPts val="4800"/>
              <a:buFont typeface="Century Gothic"/>
              <a:buNone/>
              <a:defRPr b="0" sz="4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44"/>
          <p:cNvSpPr txBox="1"/>
          <p:nvPr>
            <p:ph idx="1" type="body"/>
          </p:nvPr>
        </p:nvSpPr>
        <p:spPr>
          <a:xfrm>
            <a:off x="2589212" y="4354046"/>
            <a:ext cx="8915399" cy="1555864"/>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800"/>
              <a:buNone/>
              <a:defRPr sz="1800">
                <a:solidFill>
                  <a:srgbClr val="595959"/>
                </a:solidFill>
              </a:defRPr>
            </a:lvl1pPr>
            <a:lvl2pPr indent="-228600" lvl="1" marL="914400" algn="l">
              <a:spcBef>
                <a:spcPts val="1000"/>
              </a:spcBef>
              <a:spcAft>
                <a:spcPts val="0"/>
              </a:spcAft>
              <a:buSzPts val="1800"/>
              <a:buNone/>
              <a:defRPr sz="1800">
                <a:solidFill>
                  <a:srgbClr val="888888"/>
                </a:solidFill>
              </a:defRPr>
            </a:lvl2pPr>
            <a:lvl3pPr indent="-228600" lvl="2" marL="1371600" algn="l">
              <a:spcBef>
                <a:spcPts val="1000"/>
              </a:spcBef>
              <a:spcAft>
                <a:spcPts val="0"/>
              </a:spcAft>
              <a:buSzPts val="1600"/>
              <a:buNone/>
              <a:defRPr sz="1600">
                <a:solidFill>
                  <a:srgbClr val="888888"/>
                </a:solidFill>
              </a:defRPr>
            </a:lvl3pPr>
            <a:lvl4pPr indent="-228600" lvl="3" marL="1828800" algn="l">
              <a:spcBef>
                <a:spcPts val="1000"/>
              </a:spcBef>
              <a:spcAft>
                <a:spcPts val="0"/>
              </a:spcAft>
              <a:buSzPts val="1400"/>
              <a:buNone/>
              <a:defRPr sz="1400">
                <a:solidFill>
                  <a:srgbClr val="888888"/>
                </a:solidFill>
              </a:defRPr>
            </a:lvl4pPr>
            <a:lvl5pPr indent="-228600" lvl="4" marL="2286000" algn="l">
              <a:spcBef>
                <a:spcPts val="1000"/>
              </a:spcBef>
              <a:spcAft>
                <a:spcPts val="0"/>
              </a:spcAft>
              <a:buSzPts val="1400"/>
              <a:buNone/>
              <a:defRPr sz="1400">
                <a:solidFill>
                  <a:srgbClr val="888888"/>
                </a:solidFill>
              </a:defRPr>
            </a:lvl5pPr>
            <a:lvl6pPr indent="-228600" lvl="5" marL="2743200" algn="l">
              <a:spcBef>
                <a:spcPts val="1000"/>
              </a:spcBef>
              <a:spcAft>
                <a:spcPts val="0"/>
              </a:spcAft>
              <a:buSzPts val="1400"/>
              <a:buNone/>
              <a:defRPr sz="1400">
                <a:solidFill>
                  <a:srgbClr val="888888"/>
                </a:solidFill>
              </a:defRPr>
            </a:lvl6pPr>
            <a:lvl7pPr indent="-228600" lvl="6" marL="3200400" algn="l">
              <a:spcBef>
                <a:spcPts val="1000"/>
              </a:spcBef>
              <a:spcAft>
                <a:spcPts val="0"/>
              </a:spcAft>
              <a:buSzPts val="1400"/>
              <a:buNone/>
              <a:defRPr sz="1400">
                <a:solidFill>
                  <a:srgbClr val="888888"/>
                </a:solidFill>
              </a:defRPr>
            </a:lvl7pPr>
            <a:lvl8pPr indent="-228600" lvl="7" marL="3657600" algn="l">
              <a:spcBef>
                <a:spcPts val="1000"/>
              </a:spcBef>
              <a:spcAft>
                <a:spcPts val="0"/>
              </a:spcAft>
              <a:buSzPts val="1400"/>
              <a:buNone/>
              <a:defRPr sz="1400">
                <a:solidFill>
                  <a:srgbClr val="888888"/>
                </a:solidFill>
              </a:defRPr>
            </a:lvl8pPr>
            <a:lvl9pPr indent="-228600" lvl="8" marL="4114800" algn="l">
              <a:spcBef>
                <a:spcPts val="1000"/>
              </a:spcBef>
              <a:spcAft>
                <a:spcPts val="0"/>
              </a:spcAft>
              <a:buSzPts val="1400"/>
              <a:buNone/>
              <a:defRPr sz="1400">
                <a:solidFill>
                  <a:srgbClr val="888888"/>
                </a:solidFill>
              </a:defRPr>
            </a:lvl9pPr>
          </a:lstStyle>
          <a:p/>
        </p:txBody>
      </p:sp>
      <p:sp>
        <p:nvSpPr>
          <p:cNvPr id="111" name="Google Shape;111;p44"/>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44"/>
          <p:cNvSpPr/>
          <p:nvPr/>
        </p:nvSpPr>
        <p:spPr>
          <a:xfrm flipH="1" rot="10800000">
            <a:off x="-4189" y="31781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4"/>
          <p:cNvSpPr txBox="1"/>
          <p:nvPr>
            <p:ph idx="12" type="sldNum"/>
          </p:nvPr>
        </p:nvSpPr>
        <p:spPr>
          <a:xfrm>
            <a:off x="531812" y="3244139"/>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14" name="Google Shape;114;p44"/>
          <p:cNvSpPr txBox="1"/>
          <p:nvPr>
            <p:ph idx="11" type="ftr"/>
          </p:nvPr>
        </p:nvSpPr>
        <p:spPr>
          <a:xfrm>
            <a:off x="4062549" y="6135708"/>
            <a:ext cx="629906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15" name="Shape 115"/>
        <p:cNvGrpSpPr/>
        <p:nvPr/>
      </p:nvGrpSpPr>
      <p:grpSpPr>
        <a:xfrm>
          <a:off x="0" y="0"/>
          <a:ext cx="0" cy="0"/>
          <a:chOff x="0" y="0"/>
          <a:chExt cx="0" cy="0"/>
        </a:xfrm>
      </p:grpSpPr>
      <p:sp>
        <p:nvSpPr>
          <p:cNvPr id="116" name="Google Shape;116;p45"/>
          <p:cNvSpPr txBox="1"/>
          <p:nvPr>
            <p:ph type="title"/>
          </p:nvPr>
        </p:nvSpPr>
        <p:spPr>
          <a:xfrm>
            <a:off x="2849949" y="609600"/>
            <a:ext cx="8393926" cy="2895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168DBA"/>
              </a:buClr>
              <a:buSzPts val="4800"/>
              <a:buFont typeface="Century Gothic"/>
              <a:buNone/>
              <a:defRPr b="0" sz="4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45"/>
          <p:cNvSpPr txBox="1"/>
          <p:nvPr>
            <p:ph idx="1" type="body"/>
          </p:nvPr>
        </p:nvSpPr>
        <p:spPr>
          <a:xfrm>
            <a:off x="3275012" y="3505200"/>
            <a:ext cx="7536554" cy="381000"/>
          </a:xfrm>
          <a:prstGeom prst="rect">
            <a:avLst/>
          </a:prstGeom>
          <a:noFill/>
          <a:ln>
            <a:noFill/>
          </a:ln>
        </p:spPr>
        <p:txBody>
          <a:bodyPr anchorCtr="0" anchor="ctr" bIns="45700" lIns="91425" spcFirstLastPara="1" rIns="91425" wrap="square" tIns="45700">
            <a:noAutofit/>
          </a:bodyPr>
          <a:lstStyle>
            <a:lvl1pPr indent="-228600" lvl="0" marL="457200" algn="l">
              <a:spcBef>
                <a:spcPts val="1000"/>
              </a:spcBef>
              <a:spcAft>
                <a:spcPts val="0"/>
              </a:spcAft>
              <a:buSzPts val="1600"/>
              <a:buFont typeface="Century Gothic"/>
              <a:buNone/>
              <a:defRPr sz="1600">
                <a:solidFill>
                  <a:srgbClr val="7F7F7F"/>
                </a:solidFill>
              </a:defRPr>
            </a:lvl1pPr>
            <a:lvl2pPr indent="-228600" lvl="1" marL="914400" algn="l">
              <a:spcBef>
                <a:spcPts val="1000"/>
              </a:spcBef>
              <a:spcAft>
                <a:spcPts val="0"/>
              </a:spcAft>
              <a:buSzPts val="1600"/>
              <a:buFont typeface="Century Gothic"/>
              <a:buNone/>
              <a:defRPr/>
            </a:lvl2pPr>
            <a:lvl3pPr indent="-228600" lvl="2" marL="1371600" algn="l">
              <a:spcBef>
                <a:spcPts val="1000"/>
              </a:spcBef>
              <a:spcAft>
                <a:spcPts val="0"/>
              </a:spcAft>
              <a:buSzPts val="1400"/>
              <a:buFont typeface="Century Gothic"/>
              <a:buNone/>
              <a:defRPr/>
            </a:lvl3pPr>
            <a:lvl4pPr indent="-228600" lvl="3" marL="1828800" algn="l">
              <a:spcBef>
                <a:spcPts val="1000"/>
              </a:spcBef>
              <a:spcAft>
                <a:spcPts val="0"/>
              </a:spcAft>
              <a:buSzPts val="1200"/>
              <a:buFont typeface="Century Gothic"/>
              <a:buNone/>
              <a:defRPr/>
            </a:lvl4pPr>
            <a:lvl5pPr indent="-228600" lvl="4" marL="2286000" algn="l">
              <a:spcBef>
                <a:spcPts val="1000"/>
              </a:spcBef>
              <a:spcAft>
                <a:spcPts val="0"/>
              </a:spcAft>
              <a:buSzPts val="1200"/>
              <a:buFont typeface="Century Gothic"/>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18" name="Google Shape;118;p45"/>
          <p:cNvSpPr txBox="1"/>
          <p:nvPr>
            <p:ph idx="2" type="body"/>
          </p:nvPr>
        </p:nvSpPr>
        <p:spPr>
          <a:xfrm>
            <a:off x="2589212" y="4354046"/>
            <a:ext cx="8915399" cy="1555864"/>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800"/>
              <a:buNone/>
              <a:defRPr sz="1800">
                <a:solidFill>
                  <a:srgbClr val="595959"/>
                </a:solidFill>
              </a:defRPr>
            </a:lvl1pPr>
            <a:lvl2pPr indent="-228600" lvl="1" marL="914400" algn="l">
              <a:spcBef>
                <a:spcPts val="1000"/>
              </a:spcBef>
              <a:spcAft>
                <a:spcPts val="0"/>
              </a:spcAft>
              <a:buSzPts val="1800"/>
              <a:buNone/>
              <a:defRPr sz="1800">
                <a:solidFill>
                  <a:srgbClr val="888888"/>
                </a:solidFill>
              </a:defRPr>
            </a:lvl2pPr>
            <a:lvl3pPr indent="-228600" lvl="2" marL="1371600" algn="l">
              <a:spcBef>
                <a:spcPts val="1000"/>
              </a:spcBef>
              <a:spcAft>
                <a:spcPts val="0"/>
              </a:spcAft>
              <a:buSzPts val="1600"/>
              <a:buNone/>
              <a:defRPr sz="1600">
                <a:solidFill>
                  <a:srgbClr val="888888"/>
                </a:solidFill>
              </a:defRPr>
            </a:lvl3pPr>
            <a:lvl4pPr indent="-228600" lvl="3" marL="1828800" algn="l">
              <a:spcBef>
                <a:spcPts val="1000"/>
              </a:spcBef>
              <a:spcAft>
                <a:spcPts val="0"/>
              </a:spcAft>
              <a:buSzPts val="1400"/>
              <a:buNone/>
              <a:defRPr sz="1400">
                <a:solidFill>
                  <a:srgbClr val="888888"/>
                </a:solidFill>
              </a:defRPr>
            </a:lvl4pPr>
            <a:lvl5pPr indent="-228600" lvl="4" marL="2286000" algn="l">
              <a:spcBef>
                <a:spcPts val="1000"/>
              </a:spcBef>
              <a:spcAft>
                <a:spcPts val="0"/>
              </a:spcAft>
              <a:buSzPts val="1400"/>
              <a:buNone/>
              <a:defRPr sz="1400">
                <a:solidFill>
                  <a:srgbClr val="888888"/>
                </a:solidFill>
              </a:defRPr>
            </a:lvl5pPr>
            <a:lvl6pPr indent="-228600" lvl="5" marL="2743200" algn="l">
              <a:spcBef>
                <a:spcPts val="1000"/>
              </a:spcBef>
              <a:spcAft>
                <a:spcPts val="0"/>
              </a:spcAft>
              <a:buSzPts val="1400"/>
              <a:buNone/>
              <a:defRPr sz="1400">
                <a:solidFill>
                  <a:srgbClr val="888888"/>
                </a:solidFill>
              </a:defRPr>
            </a:lvl6pPr>
            <a:lvl7pPr indent="-228600" lvl="6" marL="3200400" algn="l">
              <a:spcBef>
                <a:spcPts val="1000"/>
              </a:spcBef>
              <a:spcAft>
                <a:spcPts val="0"/>
              </a:spcAft>
              <a:buSzPts val="1400"/>
              <a:buNone/>
              <a:defRPr sz="1400">
                <a:solidFill>
                  <a:srgbClr val="888888"/>
                </a:solidFill>
              </a:defRPr>
            </a:lvl7pPr>
            <a:lvl8pPr indent="-228600" lvl="7" marL="3657600" algn="l">
              <a:spcBef>
                <a:spcPts val="1000"/>
              </a:spcBef>
              <a:spcAft>
                <a:spcPts val="0"/>
              </a:spcAft>
              <a:buSzPts val="1400"/>
              <a:buNone/>
              <a:defRPr sz="1400">
                <a:solidFill>
                  <a:srgbClr val="888888"/>
                </a:solidFill>
              </a:defRPr>
            </a:lvl8pPr>
            <a:lvl9pPr indent="-228600" lvl="8" marL="4114800" algn="l">
              <a:spcBef>
                <a:spcPts val="1000"/>
              </a:spcBef>
              <a:spcAft>
                <a:spcPts val="0"/>
              </a:spcAft>
              <a:buSzPts val="1400"/>
              <a:buNone/>
              <a:defRPr sz="1400">
                <a:solidFill>
                  <a:srgbClr val="888888"/>
                </a:solidFill>
              </a:defRPr>
            </a:lvl9pPr>
          </a:lstStyle>
          <a:p/>
        </p:txBody>
      </p:sp>
      <p:sp>
        <p:nvSpPr>
          <p:cNvPr id="119" name="Google Shape;119;p45"/>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45"/>
          <p:cNvSpPr txBox="1"/>
          <p:nvPr>
            <p:ph idx="11" type="ftr"/>
          </p:nvPr>
        </p:nvSpPr>
        <p:spPr>
          <a:xfrm>
            <a:off x="3735977" y="6135808"/>
            <a:ext cx="647323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45"/>
          <p:cNvSpPr/>
          <p:nvPr/>
        </p:nvSpPr>
        <p:spPr>
          <a:xfrm flipH="1" rot="10800000">
            <a:off x="-4189" y="31781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5"/>
          <p:cNvSpPr txBox="1"/>
          <p:nvPr>
            <p:ph idx="12" type="sldNum"/>
          </p:nvPr>
        </p:nvSpPr>
        <p:spPr>
          <a:xfrm>
            <a:off x="531812" y="3244139"/>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23" name="Google Shape;123;p45"/>
          <p:cNvSpPr txBox="1"/>
          <p:nvPr/>
        </p:nvSpPr>
        <p:spPr>
          <a:xfrm>
            <a:off x="2467652" y="648005"/>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chemeClr val="accent1"/>
                </a:solidFill>
                <a:latin typeface="Arial"/>
                <a:ea typeface="Arial"/>
                <a:cs typeface="Arial"/>
                <a:sym typeface="Arial"/>
              </a:rPr>
              <a:t>“</a:t>
            </a:r>
            <a:endParaRPr/>
          </a:p>
        </p:txBody>
      </p:sp>
      <p:sp>
        <p:nvSpPr>
          <p:cNvPr id="124" name="Google Shape;124;p45"/>
          <p:cNvSpPr txBox="1"/>
          <p:nvPr/>
        </p:nvSpPr>
        <p:spPr>
          <a:xfrm>
            <a:off x="11114852" y="290530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chemeClr val="accent1"/>
                </a:solidFill>
                <a:latin typeface="Arial"/>
                <a:ea typeface="Arial"/>
                <a:cs typeface="Arial"/>
                <a:sym typeface="Arial"/>
              </a:rPr>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25" name="Shape 125"/>
        <p:cNvGrpSpPr/>
        <p:nvPr/>
      </p:nvGrpSpPr>
      <p:grpSpPr>
        <a:xfrm>
          <a:off x="0" y="0"/>
          <a:ext cx="0" cy="0"/>
          <a:chOff x="0" y="0"/>
          <a:chExt cx="0" cy="0"/>
        </a:xfrm>
      </p:grpSpPr>
      <p:sp>
        <p:nvSpPr>
          <p:cNvPr id="126" name="Google Shape;126;p46"/>
          <p:cNvSpPr txBox="1"/>
          <p:nvPr>
            <p:ph type="title"/>
          </p:nvPr>
        </p:nvSpPr>
        <p:spPr>
          <a:xfrm>
            <a:off x="2589213" y="2438400"/>
            <a:ext cx="8915400" cy="2724845"/>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168DBA"/>
              </a:buClr>
              <a:buSzPts val="4800"/>
              <a:buFont typeface="Century Gothic"/>
              <a:buNone/>
              <a:defRPr b="0"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46"/>
          <p:cNvSpPr txBox="1"/>
          <p:nvPr>
            <p:ph idx="1" type="body"/>
          </p:nvPr>
        </p:nvSpPr>
        <p:spPr>
          <a:xfrm>
            <a:off x="2589213" y="5181600"/>
            <a:ext cx="8915400" cy="72962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800"/>
              <a:buNone/>
              <a:defRPr>
                <a:solidFill>
                  <a:srgbClr val="595959"/>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28" name="Google Shape;128;p46"/>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46"/>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46"/>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31" name="Google Shape;131;p46"/>
          <p:cNvSpPr txBox="1"/>
          <p:nvPr>
            <p:ph idx="11" type="ftr"/>
          </p:nvPr>
        </p:nvSpPr>
        <p:spPr>
          <a:xfrm>
            <a:off x="3699555" y="6135708"/>
            <a:ext cx="66620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32" name="Shape 132"/>
        <p:cNvGrpSpPr/>
        <p:nvPr/>
      </p:nvGrpSpPr>
      <p:grpSpPr>
        <a:xfrm>
          <a:off x="0" y="0"/>
          <a:ext cx="0" cy="0"/>
          <a:chOff x="0" y="0"/>
          <a:chExt cx="0" cy="0"/>
        </a:xfrm>
      </p:grpSpPr>
      <p:sp>
        <p:nvSpPr>
          <p:cNvPr id="133" name="Google Shape;133;p47"/>
          <p:cNvSpPr txBox="1"/>
          <p:nvPr>
            <p:ph type="title"/>
          </p:nvPr>
        </p:nvSpPr>
        <p:spPr>
          <a:xfrm>
            <a:off x="2849949" y="609600"/>
            <a:ext cx="8393926" cy="2895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168DBA"/>
              </a:buClr>
              <a:buSzPts val="4800"/>
              <a:buFont typeface="Century Gothic"/>
              <a:buNone/>
              <a:defRPr b="0" sz="4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47"/>
          <p:cNvSpPr txBox="1"/>
          <p:nvPr>
            <p:ph idx="1" type="body"/>
          </p:nvPr>
        </p:nvSpPr>
        <p:spPr>
          <a:xfrm>
            <a:off x="2589212" y="4343400"/>
            <a:ext cx="8915400" cy="838200"/>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Font typeface="Century Gothic"/>
              <a:buNone/>
              <a:defRPr sz="2400">
                <a:solidFill>
                  <a:schemeClr val="accent1"/>
                </a:solidFill>
              </a:defRPr>
            </a:lvl1pPr>
            <a:lvl2pPr indent="-228600" lvl="1" marL="914400" algn="l">
              <a:spcBef>
                <a:spcPts val="1000"/>
              </a:spcBef>
              <a:spcAft>
                <a:spcPts val="0"/>
              </a:spcAft>
              <a:buSzPts val="1600"/>
              <a:buFont typeface="Century Gothic"/>
              <a:buNone/>
              <a:defRPr/>
            </a:lvl2pPr>
            <a:lvl3pPr indent="-228600" lvl="2" marL="1371600" algn="l">
              <a:spcBef>
                <a:spcPts val="1000"/>
              </a:spcBef>
              <a:spcAft>
                <a:spcPts val="0"/>
              </a:spcAft>
              <a:buSzPts val="1400"/>
              <a:buFont typeface="Century Gothic"/>
              <a:buNone/>
              <a:defRPr/>
            </a:lvl3pPr>
            <a:lvl4pPr indent="-228600" lvl="3" marL="1828800" algn="l">
              <a:spcBef>
                <a:spcPts val="1000"/>
              </a:spcBef>
              <a:spcAft>
                <a:spcPts val="0"/>
              </a:spcAft>
              <a:buSzPts val="1200"/>
              <a:buFont typeface="Century Gothic"/>
              <a:buNone/>
              <a:defRPr/>
            </a:lvl4pPr>
            <a:lvl5pPr indent="-228600" lvl="4" marL="2286000" algn="l">
              <a:spcBef>
                <a:spcPts val="1000"/>
              </a:spcBef>
              <a:spcAft>
                <a:spcPts val="0"/>
              </a:spcAft>
              <a:buSzPts val="1200"/>
              <a:buFont typeface="Century Gothic"/>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35" name="Google Shape;135;p47"/>
          <p:cNvSpPr txBox="1"/>
          <p:nvPr>
            <p:ph idx="2" type="body"/>
          </p:nvPr>
        </p:nvSpPr>
        <p:spPr>
          <a:xfrm>
            <a:off x="2589213" y="5181600"/>
            <a:ext cx="8915400" cy="72962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800"/>
              <a:buNone/>
              <a:defRPr>
                <a:solidFill>
                  <a:srgbClr val="595959"/>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36" name="Google Shape;136;p47"/>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47"/>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7"/>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39" name="Google Shape;139;p47"/>
          <p:cNvSpPr txBox="1"/>
          <p:nvPr/>
        </p:nvSpPr>
        <p:spPr>
          <a:xfrm>
            <a:off x="2467652" y="648005"/>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chemeClr val="accent1"/>
                </a:solidFill>
                <a:latin typeface="Arial"/>
                <a:ea typeface="Arial"/>
                <a:cs typeface="Arial"/>
                <a:sym typeface="Arial"/>
              </a:rPr>
              <a:t>“</a:t>
            </a:r>
            <a:endParaRPr/>
          </a:p>
        </p:txBody>
      </p:sp>
      <p:sp>
        <p:nvSpPr>
          <p:cNvPr id="140" name="Google Shape;140;p47"/>
          <p:cNvSpPr txBox="1"/>
          <p:nvPr/>
        </p:nvSpPr>
        <p:spPr>
          <a:xfrm>
            <a:off x="11114852" y="290530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chemeClr val="accent1"/>
                </a:solidFill>
                <a:latin typeface="Arial"/>
                <a:ea typeface="Arial"/>
                <a:cs typeface="Arial"/>
                <a:sym typeface="Arial"/>
              </a:rPr>
              <a:t>”</a:t>
            </a:r>
            <a:endParaRPr/>
          </a:p>
        </p:txBody>
      </p:sp>
      <p:sp>
        <p:nvSpPr>
          <p:cNvPr id="141" name="Google Shape;141;p47"/>
          <p:cNvSpPr txBox="1"/>
          <p:nvPr>
            <p:ph idx="11" type="ftr"/>
          </p:nvPr>
        </p:nvSpPr>
        <p:spPr>
          <a:xfrm>
            <a:off x="3699555" y="6135708"/>
            <a:ext cx="66620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42" name="Shape 142"/>
        <p:cNvGrpSpPr/>
        <p:nvPr/>
      </p:nvGrpSpPr>
      <p:grpSpPr>
        <a:xfrm>
          <a:off x="0" y="0"/>
          <a:ext cx="0" cy="0"/>
          <a:chOff x="0" y="0"/>
          <a:chExt cx="0" cy="0"/>
        </a:xfrm>
      </p:grpSpPr>
      <p:sp>
        <p:nvSpPr>
          <p:cNvPr id="143" name="Google Shape;143;p48"/>
          <p:cNvSpPr txBox="1"/>
          <p:nvPr>
            <p:ph type="title"/>
          </p:nvPr>
        </p:nvSpPr>
        <p:spPr>
          <a:xfrm>
            <a:off x="2589212" y="627407"/>
            <a:ext cx="8915399" cy="288002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168DBA"/>
              </a:buClr>
              <a:buSzPts val="4800"/>
              <a:buFont typeface="Century Gothic"/>
              <a:buNone/>
              <a:defRPr b="0"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48"/>
          <p:cNvSpPr txBox="1"/>
          <p:nvPr>
            <p:ph idx="1" type="body"/>
          </p:nvPr>
        </p:nvSpPr>
        <p:spPr>
          <a:xfrm>
            <a:off x="2589212" y="4343400"/>
            <a:ext cx="8915400" cy="838200"/>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Font typeface="Century Gothic"/>
              <a:buNone/>
              <a:defRPr sz="2400">
                <a:solidFill>
                  <a:schemeClr val="accent1"/>
                </a:solidFill>
              </a:defRPr>
            </a:lvl1pPr>
            <a:lvl2pPr indent="-228600" lvl="1" marL="914400" algn="l">
              <a:spcBef>
                <a:spcPts val="1000"/>
              </a:spcBef>
              <a:spcAft>
                <a:spcPts val="0"/>
              </a:spcAft>
              <a:buSzPts val="1600"/>
              <a:buFont typeface="Century Gothic"/>
              <a:buNone/>
              <a:defRPr/>
            </a:lvl2pPr>
            <a:lvl3pPr indent="-228600" lvl="2" marL="1371600" algn="l">
              <a:spcBef>
                <a:spcPts val="1000"/>
              </a:spcBef>
              <a:spcAft>
                <a:spcPts val="0"/>
              </a:spcAft>
              <a:buSzPts val="1400"/>
              <a:buFont typeface="Century Gothic"/>
              <a:buNone/>
              <a:defRPr/>
            </a:lvl3pPr>
            <a:lvl4pPr indent="-228600" lvl="3" marL="1828800" algn="l">
              <a:spcBef>
                <a:spcPts val="1000"/>
              </a:spcBef>
              <a:spcAft>
                <a:spcPts val="0"/>
              </a:spcAft>
              <a:buSzPts val="1200"/>
              <a:buFont typeface="Century Gothic"/>
              <a:buNone/>
              <a:defRPr/>
            </a:lvl4pPr>
            <a:lvl5pPr indent="-228600" lvl="4" marL="2286000" algn="l">
              <a:spcBef>
                <a:spcPts val="1000"/>
              </a:spcBef>
              <a:spcAft>
                <a:spcPts val="0"/>
              </a:spcAft>
              <a:buSzPts val="1200"/>
              <a:buFont typeface="Century Gothic"/>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45" name="Google Shape;145;p48"/>
          <p:cNvSpPr txBox="1"/>
          <p:nvPr>
            <p:ph idx="2" type="body"/>
          </p:nvPr>
        </p:nvSpPr>
        <p:spPr>
          <a:xfrm>
            <a:off x="2589213" y="5181600"/>
            <a:ext cx="8915400" cy="72962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800"/>
              <a:buNone/>
              <a:defRPr>
                <a:solidFill>
                  <a:srgbClr val="595959"/>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46" name="Google Shape;146;p48"/>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48"/>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48"/>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49" name="Google Shape;149;p48"/>
          <p:cNvSpPr txBox="1"/>
          <p:nvPr/>
        </p:nvSpPr>
        <p:spPr>
          <a:xfrm>
            <a:off x="4206240" y="6135708"/>
            <a:ext cx="6155372"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100">
                <a:solidFill>
                  <a:srgbClr val="888888"/>
                </a:solidFill>
                <a:latin typeface="Century Gothic"/>
                <a:ea typeface="Century Gothic"/>
                <a:cs typeface="Century Gothic"/>
                <a:sym typeface="Century Gothic"/>
              </a:rPr>
              <a:t>Removal of Occluding fences from an image               Dept of CSE, BMSCE</a:t>
            </a:r>
            <a:endParaRPr sz="1100">
              <a:solidFill>
                <a:srgbClr val="888888"/>
              </a:solidFill>
              <a:latin typeface="Century Gothic"/>
              <a:ea typeface="Century Gothic"/>
              <a:cs typeface="Century Gothic"/>
              <a:sym typeface="Century Gothic"/>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 name="Shape 150"/>
        <p:cNvGrpSpPr/>
        <p:nvPr/>
      </p:nvGrpSpPr>
      <p:grpSpPr>
        <a:xfrm>
          <a:off x="0" y="0"/>
          <a:ext cx="0" cy="0"/>
          <a:chOff x="0" y="0"/>
          <a:chExt cx="0" cy="0"/>
        </a:xfrm>
      </p:grpSpPr>
      <p:sp>
        <p:nvSpPr>
          <p:cNvPr id="151" name="Google Shape;151;p49"/>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49"/>
          <p:cNvSpPr txBox="1"/>
          <p:nvPr>
            <p:ph idx="1" type="body"/>
          </p:nvPr>
        </p:nvSpPr>
        <p:spPr>
          <a:xfrm rot="5400000">
            <a:off x="5103812" y="-381000"/>
            <a:ext cx="3886200" cy="8915400"/>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53" name="Google Shape;153;p49"/>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p49"/>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49"/>
          <p:cNvSpPr txBox="1"/>
          <p:nvPr>
            <p:ph idx="12" type="sldNum"/>
          </p:nvPr>
        </p:nvSpPr>
        <p:spPr>
          <a:xfrm>
            <a:off x="419639" y="6328820"/>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56" name="Google Shape;156;p49"/>
          <p:cNvSpPr txBox="1"/>
          <p:nvPr/>
        </p:nvSpPr>
        <p:spPr>
          <a:xfrm>
            <a:off x="4206240" y="6135708"/>
            <a:ext cx="6155372"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100">
                <a:solidFill>
                  <a:srgbClr val="888888"/>
                </a:solidFill>
                <a:latin typeface="Century Gothic"/>
                <a:ea typeface="Century Gothic"/>
                <a:cs typeface="Century Gothic"/>
                <a:sym typeface="Century Gothic"/>
              </a:rPr>
              <a:t>Removal of Occluding fences from an image               Dept of CSE, BMSCE</a:t>
            </a:r>
            <a:endParaRPr sz="1100">
              <a:solidFill>
                <a:srgbClr val="888888"/>
              </a:solidFill>
              <a:latin typeface="Century Gothic"/>
              <a:ea typeface="Century Gothic"/>
              <a:cs typeface="Century Gothic"/>
              <a:sym typeface="Century Gothic"/>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7" name="Shape 157"/>
        <p:cNvGrpSpPr/>
        <p:nvPr/>
      </p:nvGrpSpPr>
      <p:grpSpPr>
        <a:xfrm>
          <a:off x="0" y="0"/>
          <a:ext cx="0" cy="0"/>
          <a:chOff x="0" y="0"/>
          <a:chExt cx="0" cy="0"/>
        </a:xfrm>
      </p:grpSpPr>
      <p:sp>
        <p:nvSpPr>
          <p:cNvPr id="158" name="Google Shape;158;p50"/>
          <p:cNvSpPr txBox="1"/>
          <p:nvPr>
            <p:ph type="title"/>
          </p:nvPr>
        </p:nvSpPr>
        <p:spPr>
          <a:xfrm rot="5400000">
            <a:off x="7756704" y="2165513"/>
            <a:ext cx="5283817" cy="2207601"/>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p50"/>
          <p:cNvSpPr txBox="1"/>
          <p:nvPr>
            <p:ph idx="1" type="body"/>
          </p:nvPr>
        </p:nvSpPr>
        <p:spPr>
          <a:xfrm rot="5400000">
            <a:off x="3185803" y="30814"/>
            <a:ext cx="5283817" cy="6477000"/>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60" name="Google Shape;160;p50"/>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 name="Google Shape;161;p50"/>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50"/>
          <p:cNvSpPr txBox="1"/>
          <p:nvPr>
            <p:ph idx="12" type="sldNum"/>
          </p:nvPr>
        </p:nvSpPr>
        <p:spPr>
          <a:xfrm>
            <a:off x="419639" y="6328820"/>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63" name="Google Shape;163;p50"/>
          <p:cNvSpPr txBox="1"/>
          <p:nvPr>
            <p:ph idx="11" type="ftr"/>
          </p:nvPr>
        </p:nvSpPr>
        <p:spPr>
          <a:xfrm>
            <a:off x="4349931" y="6135708"/>
            <a:ext cx="601168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 name="Shape 49"/>
        <p:cNvGrpSpPr/>
        <p:nvPr/>
      </p:nvGrpSpPr>
      <p:grpSpPr>
        <a:xfrm>
          <a:off x="0" y="0"/>
          <a:ext cx="0" cy="0"/>
          <a:chOff x="0" y="0"/>
          <a:chExt cx="0" cy="0"/>
        </a:xfrm>
      </p:grpSpPr>
      <p:sp>
        <p:nvSpPr>
          <p:cNvPr id="50" name="Google Shape;50;p36"/>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36"/>
          <p:cNvSpPr txBox="1"/>
          <p:nvPr>
            <p:ph idx="1" type="body"/>
          </p:nvPr>
        </p:nvSpPr>
        <p:spPr>
          <a:xfrm>
            <a:off x="2589212" y="2133600"/>
            <a:ext cx="8915400" cy="3777622"/>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52" name="Google Shape;52;p36"/>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6"/>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6"/>
          <p:cNvSpPr txBox="1"/>
          <p:nvPr>
            <p:ph idx="12" type="sldNum"/>
          </p:nvPr>
        </p:nvSpPr>
        <p:spPr>
          <a:xfrm>
            <a:off x="400190" y="6318270"/>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55" name="Google Shape;55;p36"/>
          <p:cNvSpPr txBox="1"/>
          <p:nvPr>
            <p:ph idx="11" type="ftr"/>
          </p:nvPr>
        </p:nvSpPr>
        <p:spPr>
          <a:xfrm>
            <a:off x="4036423" y="6135708"/>
            <a:ext cx="632518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37"/>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37"/>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7"/>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7"/>
          <p:cNvSpPr txBox="1"/>
          <p:nvPr>
            <p:ph idx="12" type="sldNum"/>
          </p:nvPr>
        </p:nvSpPr>
        <p:spPr>
          <a:xfrm>
            <a:off x="419639" y="6328820"/>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61" name="Google Shape;61;p37"/>
          <p:cNvSpPr txBox="1"/>
          <p:nvPr>
            <p:ph idx="11" type="ftr"/>
          </p:nvPr>
        </p:nvSpPr>
        <p:spPr>
          <a:xfrm>
            <a:off x="3866606" y="6135708"/>
            <a:ext cx="6495006"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38"/>
          <p:cNvSpPr txBox="1"/>
          <p:nvPr>
            <p:ph type="title"/>
          </p:nvPr>
        </p:nvSpPr>
        <p:spPr>
          <a:xfrm>
            <a:off x="2589212" y="2058750"/>
            <a:ext cx="8915399" cy="1468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168DBA"/>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8"/>
          <p:cNvSpPr txBox="1"/>
          <p:nvPr>
            <p:ph idx="1" type="body"/>
          </p:nvPr>
        </p:nvSpPr>
        <p:spPr>
          <a:xfrm>
            <a:off x="2589212" y="3530129"/>
            <a:ext cx="8915399"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2000"/>
              <a:buNone/>
              <a:defRPr sz="2000">
                <a:solidFill>
                  <a:srgbClr val="595959"/>
                </a:solidFill>
              </a:defRPr>
            </a:lvl1pPr>
            <a:lvl2pPr indent="-228600" lvl="1" marL="914400" algn="l">
              <a:spcBef>
                <a:spcPts val="1000"/>
              </a:spcBef>
              <a:spcAft>
                <a:spcPts val="0"/>
              </a:spcAft>
              <a:buSzPts val="1800"/>
              <a:buNone/>
              <a:defRPr sz="1800">
                <a:solidFill>
                  <a:srgbClr val="888888"/>
                </a:solidFill>
              </a:defRPr>
            </a:lvl2pPr>
            <a:lvl3pPr indent="-228600" lvl="2" marL="1371600" algn="l">
              <a:spcBef>
                <a:spcPts val="1000"/>
              </a:spcBef>
              <a:spcAft>
                <a:spcPts val="0"/>
              </a:spcAft>
              <a:buSzPts val="1600"/>
              <a:buNone/>
              <a:defRPr sz="1600">
                <a:solidFill>
                  <a:srgbClr val="888888"/>
                </a:solidFill>
              </a:defRPr>
            </a:lvl3pPr>
            <a:lvl4pPr indent="-228600" lvl="3" marL="1828800" algn="l">
              <a:spcBef>
                <a:spcPts val="1000"/>
              </a:spcBef>
              <a:spcAft>
                <a:spcPts val="0"/>
              </a:spcAft>
              <a:buSzPts val="1400"/>
              <a:buNone/>
              <a:defRPr sz="1400">
                <a:solidFill>
                  <a:srgbClr val="888888"/>
                </a:solidFill>
              </a:defRPr>
            </a:lvl4pPr>
            <a:lvl5pPr indent="-228600" lvl="4" marL="2286000" algn="l">
              <a:spcBef>
                <a:spcPts val="1000"/>
              </a:spcBef>
              <a:spcAft>
                <a:spcPts val="0"/>
              </a:spcAft>
              <a:buSzPts val="1400"/>
              <a:buNone/>
              <a:defRPr sz="1400">
                <a:solidFill>
                  <a:srgbClr val="888888"/>
                </a:solidFill>
              </a:defRPr>
            </a:lvl5pPr>
            <a:lvl6pPr indent="-228600" lvl="5" marL="2743200" algn="l">
              <a:spcBef>
                <a:spcPts val="1000"/>
              </a:spcBef>
              <a:spcAft>
                <a:spcPts val="0"/>
              </a:spcAft>
              <a:buSzPts val="1400"/>
              <a:buNone/>
              <a:defRPr sz="1400">
                <a:solidFill>
                  <a:srgbClr val="888888"/>
                </a:solidFill>
              </a:defRPr>
            </a:lvl6pPr>
            <a:lvl7pPr indent="-228600" lvl="6" marL="3200400" algn="l">
              <a:spcBef>
                <a:spcPts val="1000"/>
              </a:spcBef>
              <a:spcAft>
                <a:spcPts val="0"/>
              </a:spcAft>
              <a:buSzPts val="1400"/>
              <a:buNone/>
              <a:defRPr sz="1400">
                <a:solidFill>
                  <a:srgbClr val="888888"/>
                </a:solidFill>
              </a:defRPr>
            </a:lvl7pPr>
            <a:lvl8pPr indent="-228600" lvl="7" marL="3657600" algn="l">
              <a:spcBef>
                <a:spcPts val="1000"/>
              </a:spcBef>
              <a:spcAft>
                <a:spcPts val="0"/>
              </a:spcAft>
              <a:buSzPts val="1400"/>
              <a:buNone/>
              <a:defRPr sz="1400">
                <a:solidFill>
                  <a:srgbClr val="888888"/>
                </a:solidFill>
              </a:defRPr>
            </a:lvl8pPr>
            <a:lvl9pPr indent="-228600" lvl="8" marL="4114800" algn="l">
              <a:spcBef>
                <a:spcPts val="1000"/>
              </a:spcBef>
              <a:spcAft>
                <a:spcPts val="0"/>
              </a:spcAft>
              <a:buSzPts val="1400"/>
              <a:buNone/>
              <a:defRPr sz="1400">
                <a:solidFill>
                  <a:srgbClr val="888888"/>
                </a:solidFill>
              </a:defRPr>
            </a:lvl9pPr>
          </a:lstStyle>
          <a:p/>
        </p:txBody>
      </p:sp>
      <p:sp>
        <p:nvSpPr>
          <p:cNvPr id="65" name="Google Shape;65;p38"/>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8"/>
          <p:cNvSpPr txBox="1"/>
          <p:nvPr>
            <p:ph idx="11" type="ftr"/>
          </p:nvPr>
        </p:nvSpPr>
        <p:spPr>
          <a:xfrm>
            <a:off x="3879669" y="6135708"/>
            <a:ext cx="648194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8"/>
          <p:cNvSpPr/>
          <p:nvPr/>
        </p:nvSpPr>
        <p:spPr>
          <a:xfrm flipH="1" rot="10800000">
            <a:off x="-4189" y="31781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8"/>
          <p:cNvSpPr txBox="1"/>
          <p:nvPr>
            <p:ph idx="12" type="sldNum"/>
          </p:nvPr>
        </p:nvSpPr>
        <p:spPr>
          <a:xfrm>
            <a:off x="400190" y="6315635"/>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 name="Shape 69"/>
        <p:cNvGrpSpPr/>
        <p:nvPr/>
      </p:nvGrpSpPr>
      <p:grpSpPr>
        <a:xfrm>
          <a:off x="0" y="0"/>
          <a:ext cx="0" cy="0"/>
          <a:chOff x="0" y="0"/>
          <a:chExt cx="0" cy="0"/>
        </a:xfrm>
      </p:grpSpPr>
      <p:sp>
        <p:nvSpPr>
          <p:cNvPr id="70" name="Google Shape;70;p39"/>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9"/>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9"/>
          <p:cNvSpPr txBox="1"/>
          <p:nvPr>
            <p:ph idx="12" type="sldNum"/>
          </p:nvPr>
        </p:nvSpPr>
        <p:spPr>
          <a:xfrm>
            <a:off x="419639" y="6328820"/>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73" name="Google Shape;73;p39"/>
          <p:cNvSpPr txBox="1"/>
          <p:nvPr>
            <p:ph idx="11" type="ftr"/>
          </p:nvPr>
        </p:nvSpPr>
        <p:spPr>
          <a:xfrm>
            <a:off x="3853543" y="6135708"/>
            <a:ext cx="650806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 name="Shape 74"/>
        <p:cNvGrpSpPr/>
        <p:nvPr/>
      </p:nvGrpSpPr>
      <p:grpSpPr>
        <a:xfrm>
          <a:off x="0" y="0"/>
          <a:ext cx="0" cy="0"/>
          <a:chOff x="0" y="0"/>
          <a:chExt cx="0" cy="0"/>
        </a:xfrm>
      </p:grpSpPr>
      <p:sp>
        <p:nvSpPr>
          <p:cNvPr id="75" name="Google Shape;75;p40"/>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40"/>
          <p:cNvSpPr txBox="1"/>
          <p:nvPr>
            <p:ph idx="1" type="body"/>
          </p:nvPr>
        </p:nvSpPr>
        <p:spPr>
          <a:xfrm>
            <a:off x="2589212" y="2133600"/>
            <a:ext cx="4313864" cy="3777622"/>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77" name="Google Shape;77;p40"/>
          <p:cNvSpPr txBox="1"/>
          <p:nvPr>
            <p:ph idx="2" type="body"/>
          </p:nvPr>
        </p:nvSpPr>
        <p:spPr>
          <a:xfrm>
            <a:off x="7190747" y="2126222"/>
            <a:ext cx="4313864" cy="3777622"/>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78" name="Google Shape;78;p40"/>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40"/>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40"/>
          <p:cNvSpPr txBox="1"/>
          <p:nvPr>
            <p:ph idx="12" type="sldNum"/>
          </p:nvPr>
        </p:nvSpPr>
        <p:spPr>
          <a:xfrm>
            <a:off x="400190" y="6315635"/>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81" name="Google Shape;81;p40"/>
          <p:cNvSpPr txBox="1"/>
          <p:nvPr/>
        </p:nvSpPr>
        <p:spPr>
          <a:xfrm>
            <a:off x="3944983" y="6135708"/>
            <a:ext cx="6416629"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100">
                <a:solidFill>
                  <a:srgbClr val="888888"/>
                </a:solidFill>
                <a:latin typeface="Century Gothic"/>
                <a:ea typeface="Century Gothic"/>
                <a:cs typeface="Century Gothic"/>
                <a:sym typeface="Century Gothic"/>
              </a:rPr>
              <a:t>Removal of Occluding fences from an image               Dept of CSE, BMSCE</a:t>
            </a:r>
            <a:endParaRPr sz="1100">
              <a:solidFill>
                <a:srgbClr val="888888"/>
              </a:solidFill>
              <a:latin typeface="Century Gothic"/>
              <a:ea typeface="Century Gothic"/>
              <a:cs typeface="Century Gothic"/>
              <a:sym typeface="Century Gothic"/>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 name="Shape 82"/>
        <p:cNvGrpSpPr/>
        <p:nvPr/>
      </p:nvGrpSpPr>
      <p:grpSpPr>
        <a:xfrm>
          <a:off x="0" y="0"/>
          <a:ext cx="0" cy="0"/>
          <a:chOff x="0" y="0"/>
          <a:chExt cx="0" cy="0"/>
        </a:xfrm>
      </p:grpSpPr>
      <p:sp>
        <p:nvSpPr>
          <p:cNvPr id="83" name="Google Shape;83;p41"/>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41"/>
          <p:cNvSpPr txBox="1"/>
          <p:nvPr>
            <p:ph idx="1" type="body"/>
          </p:nvPr>
        </p:nvSpPr>
        <p:spPr>
          <a:xfrm>
            <a:off x="2939373" y="1972703"/>
            <a:ext cx="3992732"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None/>
              <a:defRPr b="0" sz="2400"/>
            </a:lvl1pPr>
            <a:lvl2pPr indent="-228600" lvl="1" marL="914400" algn="l">
              <a:spcBef>
                <a:spcPts val="1000"/>
              </a:spcBef>
              <a:spcAft>
                <a:spcPts val="0"/>
              </a:spcAft>
              <a:buSzPts val="2000"/>
              <a:buNone/>
              <a:defRPr b="1" sz="2000"/>
            </a:lvl2pPr>
            <a:lvl3pPr indent="-228600" lvl="2" marL="1371600" algn="l">
              <a:spcBef>
                <a:spcPts val="1000"/>
              </a:spcBef>
              <a:spcAft>
                <a:spcPts val="0"/>
              </a:spcAft>
              <a:buSzPts val="1800"/>
              <a:buNone/>
              <a:defRPr b="1" sz="1800"/>
            </a:lvl3pPr>
            <a:lvl4pPr indent="-228600" lvl="3" marL="1828800" algn="l">
              <a:spcBef>
                <a:spcPts val="1000"/>
              </a:spcBef>
              <a:spcAft>
                <a:spcPts val="0"/>
              </a:spcAft>
              <a:buSzPts val="1600"/>
              <a:buNone/>
              <a:defRPr b="1" sz="1600"/>
            </a:lvl4pPr>
            <a:lvl5pPr indent="-228600" lvl="4" marL="2286000" algn="l">
              <a:spcBef>
                <a:spcPts val="1000"/>
              </a:spcBef>
              <a:spcAft>
                <a:spcPts val="0"/>
              </a:spcAft>
              <a:buSzPts val="1600"/>
              <a:buNone/>
              <a:defRPr b="1" sz="1600"/>
            </a:lvl5pPr>
            <a:lvl6pPr indent="-228600" lvl="5" marL="2743200" algn="l">
              <a:spcBef>
                <a:spcPts val="1000"/>
              </a:spcBef>
              <a:spcAft>
                <a:spcPts val="0"/>
              </a:spcAft>
              <a:buSzPts val="1600"/>
              <a:buNone/>
              <a:defRPr b="1" sz="1600"/>
            </a:lvl6pPr>
            <a:lvl7pPr indent="-228600" lvl="6" marL="3200400" algn="l">
              <a:spcBef>
                <a:spcPts val="1000"/>
              </a:spcBef>
              <a:spcAft>
                <a:spcPts val="0"/>
              </a:spcAft>
              <a:buSzPts val="1600"/>
              <a:buNone/>
              <a:defRPr b="1" sz="1600"/>
            </a:lvl7pPr>
            <a:lvl8pPr indent="-228600" lvl="7" marL="3657600" algn="l">
              <a:spcBef>
                <a:spcPts val="1000"/>
              </a:spcBef>
              <a:spcAft>
                <a:spcPts val="0"/>
              </a:spcAft>
              <a:buSzPts val="1600"/>
              <a:buNone/>
              <a:defRPr b="1" sz="1600"/>
            </a:lvl8pPr>
            <a:lvl9pPr indent="-228600" lvl="8" marL="4114800" algn="l">
              <a:spcBef>
                <a:spcPts val="1000"/>
              </a:spcBef>
              <a:spcAft>
                <a:spcPts val="0"/>
              </a:spcAft>
              <a:buSzPts val="1600"/>
              <a:buNone/>
              <a:defRPr b="1" sz="1600"/>
            </a:lvl9pPr>
          </a:lstStyle>
          <a:p/>
        </p:txBody>
      </p:sp>
      <p:sp>
        <p:nvSpPr>
          <p:cNvPr id="85" name="Google Shape;85;p41"/>
          <p:cNvSpPr txBox="1"/>
          <p:nvPr>
            <p:ph idx="2" type="body"/>
          </p:nvPr>
        </p:nvSpPr>
        <p:spPr>
          <a:xfrm>
            <a:off x="2589212" y="2548966"/>
            <a:ext cx="4342893" cy="3354060"/>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86" name="Google Shape;86;p41"/>
          <p:cNvSpPr txBox="1"/>
          <p:nvPr>
            <p:ph idx="3" type="body"/>
          </p:nvPr>
        </p:nvSpPr>
        <p:spPr>
          <a:xfrm>
            <a:off x="7506629" y="1969475"/>
            <a:ext cx="3999001"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None/>
              <a:defRPr b="0" sz="2400"/>
            </a:lvl1pPr>
            <a:lvl2pPr indent="-228600" lvl="1" marL="914400" algn="l">
              <a:spcBef>
                <a:spcPts val="1000"/>
              </a:spcBef>
              <a:spcAft>
                <a:spcPts val="0"/>
              </a:spcAft>
              <a:buSzPts val="2000"/>
              <a:buNone/>
              <a:defRPr b="1" sz="2000"/>
            </a:lvl2pPr>
            <a:lvl3pPr indent="-228600" lvl="2" marL="1371600" algn="l">
              <a:spcBef>
                <a:spcPts val="1000"/>
              </a:spcBef>
              <a:spcAft>
                <a:spcPts val="0"/>
              </a:spcAft>
              <a:buSzPts val="1800"/>
              <a:buNone/>
              <a:defRPr b="1" sz="1800"/>
            </a:lvl3pPr>
            <a:lvl4pPr indent="-228600" lvl="3" marL="1828800" algn="l">
              <a:spcBef>
                <a:spcPts val="1000"/>
              </a:spcBef>
              <a:spcAft>
                <a:spcPts val="0"/>
              </a:spcAft>
              <a:buSzPts val="1600"/>
              <a:buNone/>
              <a:defRPr b="1" sz="1600"/>
            </a:lvl4pPr>
            <a:lvl5pPr indent="-228600" lvl="4" marL="2286000" algn="l">
              <a:spcBef>
                <a:spcPts val="1000"/>
              </a:spcBef>
              <a:spcAft>
                <a:spcPts val="0"/>
              </a:spcAft>
              <a:buSzPts val="1600"/>
              <a:buNone/>
              <a:defRPr b="1" sz="1600"/>
            </a:lvl5pPr>
            <a:lvl6pPr indent="-228600" lvl="5" marL="2743200" algn="l">
              <a:spcBef>
                <a:spcPts val="1000"/>
              </a:spcBef>
              <a:spcAft>
                <a:spcPts val="0"/>
              </a:spcAft>
              <a:buSzPts val="1600"/>
              <a:buNone/>
              <a:defRPr b="1" sz="1600"/>
            </a:lvl6pPr>
            <a:lvl7pPr indent="-228600" lvl="6" marL="3200400" algn="l">
              <a:spcBef>
                <a:spcPts val="1000"/>
              </a:spcBef>
              <a:spcAft>
                <a:spcPts val="0"/>
              </a:spcAft>
              <a:buSzPts val="1600"/>
              <a:buNone/>
              <a:defRPr b="1" sz="1600"/>
            </a:lvl7pPr>
            <a:lvl8pPr indent="-228600" lvl="7" marL="3657600" algn="l">
              <a:spcBef>
                <a:spcPts val="1000"/>
              </a:spcBef>
              <a:spcAft>
                <a:spcPts val="0"/>
              </a:spcAft>
              <a:buSzPts val="1600"/>
              <a:buNone/>
              <a:defRPr b="1" sz="1600"/>
            </a:lvl8pPr>
            <a:lvl9pPr indent="-228600" lvl="8" marL="4114800" algn="l">
              <a:spcBef>
                <a:spcPts val="1000"/>
              </a:spcBef>
              <a:spcAft>
                <a:spcPts val="0"/>
              </a:spcAft>
              <a:buSzPts val="1600"/>
              <a:buNone/>
              <a:defRPr b="1" sz="1600"/>
            </a:lvl9pPr>
          </a:lstStyle>
          <a:p/>
        </p:txBody>
      </p:sp>
      <p:sp>
        <p:nvSpPr>
          <p:cNvPr id="87" name="Google Shape;87;p41"/>
          <p:cNvSpPr txBox="1"/>
          <p:nvPr>
            <p:ph idx="4" type="body"/>
          </p:nvPr>
        </p:nvSpPr>
        <p:spPr>
          <a:xfrm>
            <a:off x="7166957" y="2545738"/>
            <a:ext cx="4338674" cy="3354060"/>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88" name="Google Shape;88;p41"/>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41"/>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1"/>
          <p:cNvSpPr txBox="1"/>
          <p:nvPr>
            <p:ph idx="12" type="sldNum"/>
          </p:nvPr>
        </p:nvSpPr>
        <p:spPr>
          <a:xfrm>
            <a:off x="400190" y="6315635"/>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1" name="Google Shape;91;p41"/>
          <p:cNvSpPr txBox="1"/>
          <p:nvPr>
            <p:ph idx="11" type="ftr"/>
          </p:nvPr>
        </p:nvSpPr>
        <p:spPr>
          <a:xfrm>
            <a:off x="3879669" y="6135708"/>
            <a:ext cx="648194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2" name="Shape 92"/>
        <p:cNvGrpSpPr/>
        <p:nvPr/>
      </p:nvGrpSpPr>
      <p:grpSpPr>
        <a:xfrm>
          <a:off x="0" y="0"/>
          <a:ext cx="0" cy="0"/>
          <a:chOff x="0" y="0"/>
          <a:chExt cx="0" cy="0"/>
        </a:xfrm>
      </p:grpSpPr>
      <p:sp>
        <p:nvSpPr>
          <p:cNvPr id="93" name="Google Shape;93;p42"/>
          <p:cNvSpPr txBox="1"/>
          <p:nvPr>
            <p:ph type="title"/>
          </p:nvPr>
        </p:nvSpPr>
        <p:spPr>
          <a:xfrm>
            <a:off x="2589212" y="446088"/>
            <a:ext cx="3505199" cy="97631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168DBA"/>
              </a:buClr>
              <a:buSzPts val="2000"/>
              <a:buFont typeface="Century Gothic"/>
              <a:buNone/>
              <a:defRPr b="0"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42"/>
          <p:cNvSpPr txBox="1"/>
          <p:nvPr>
            <p:ph idx="1" type="body"/>
          </p:nvPr>
        </p:nvSpPr>
        <p:spPr>
          <a:xfrm>
            <a:off x="6323012" y="446088"/>
            <a:ext cx="5181600" cy="5414963"/>
          </a:xfrm>
          <a:prstGeom prst="rect">
            <a:avLst/>
          </a:prstGeom>
          <a:noFill/>
          <a:ln>
            <a:noFill/>
          </a:ln>
        </p:spPr>
        <p:txBody>
          <a:bodyPr anchorCtr="0" anchor="ctr"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95" name="Google Shape;95;p42"/>
          <p:cNvSpPr txBox="1"/>
          <p:nvPr>
            <p:ph idx="2" type="body"/>
          </p:nvPr>
        </p:nvSpPr>
        <p:spPr>
          <a:xfrm>
            <a:off x="2589212" y="1598613"/>
            <a:ext cx="3505199" cy="4262436"/>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00"/>
              <a:buNone/>
              <a:defRPr sz="14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0"/>
              </a:spcAft>
              <a:buSzPts val="900"/>
              <a:buNone/>
              <a:defRPr sz="900"/>
            </a:lvl9pPr>
          </a:lstStyle>
          <a:p/>
        </p:txBody>
      </p:sp>
      <p:sp>
        <p:nvSpPr>
          <p:cNvPr id="96" name="Google Shape;96;p42"/>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42"/>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42"/>
          <p:cNvSpPr txBox="1"/>
          <p:nvPr>
            <p:ph idx="12" type="sldNum"/>
          </p:nvPr>
        </p:nvSpPr>
        <p:spPr>
          <a:xfrm>
            <a:off x="419639" y="6328820"/>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9" name="Google Shape;99;p42"/>
          <p:cNvSpPr txBox="1"/>
          <p:nvPr>
            <p:ph idx="11" type="ftr"/>
          </p:nvPr>
        </p:nvSpPr>
        <p:spPr>
          <a:xfrm>
            <a:off x="3814354" y="6135708"/>
            <a:ext cx="654725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0" name="Shape 100"/>
        <p:cNvGrpSpPr/>
        <p:nvPr/>
      </p:nvGrpSpPr>
      <p:grpSpPr>
        <a:xfrm>
          <a:off x="0" y="0"/>
          <a:ext cx="0" cy="0"/>
          <a:chOff x="0" y="0"/>
          <a:chExt cx="0" cy="0"/>
        </a:xfrm>
      </p:grpSpPr>
      <p:sp>
        <p:nvSpPr>
          <p:cNvPr id="101" name="Google Shape;101;p43"/>
          <p:cNvSpPr txBox="1"/>
          <p:nvPr>
            <p:ph type="title"/>
          </p:nvPr>
        </p:nvSpPr>
        <p:spPr>
          <a:xfrm>
            <a:off x="2589213" y="4800600"/>
            <a:ext cx="8915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168DBA"/>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43"/>
          <p:cNvSpPr/>
          <p:nvPr>
            <p:ph idx="2" type="pic"/>
          </p:nvPr>
        </p:nvSpPr>
        <p:spPr>
          <a:xfrm>
            <a:off x="2589212" y="634965"/>
            <a:ext cx="8915400" cy="3854970"/>
          </a:xfrm>
          <a:prstGeom prst="rect">
            <a:avLst/>
          </a:prstGeom>
          <a:noFill/>
          <a:ln>
            <a:noFill/>
          </a:ln>
        </p:spPr>
        <p:txBody>
          <a:bodyPr anchorCtr="0" anchor="t" bIns="45700" lIns="91425" spcFirstLastPara="1" rIns="91425" wrap="square" tIns="45700">
            <a:normAutofit/>
          </a:bodyPr>
          <a:lstStyle>
            <a:lvl1pPr lvl="0" marR="0" rtl="0" algn="ctr">
              <a:spcBef>
                <a:spcPts val="1000"/>
              </a:spcBef>
              <a:spcAft>
                <a:spcPts val="0"/>
              </a:spcAft>
              <a:buClr>
                <a:schemeClr val="accent1"/>
              </a:buClr>
              <a:buSzPts val="1600"/>
              <a:buFont typeface="Noto Sans Symbols"/>
              <a:buNone/>
              <a:defRPr b="0" i="0" sz="1600" u="none" cap="none" strike="noStrike">
                <a:solidFill>
                  <a:srgbClr val="3F3F3F"/>
                </a:solidFill>
                <a:latin typeface="Century Gothic"/>
                <a:ea typeface="Century Gothic"/>
                <a:cs typeface="Century Gothic"/>
                <a:sym typeface="Century Gothic"/>
              </a:defRPr>
            </a:lvl1pPr>
            <a:lvl2pPr lvl="1" marR="0" rtl="0" algn="l">
              <a:spcBef>
                <a:spcPts val="1000"/>
              </a:spcBef>
              <a:spcAft>
                <a:spcPts val="0"/>
              </a:spcAft>
              <a:buClr>
                <a:schemeClr val="accent1"/>
              </a:buClr>
              <a:buSzPts val="1600"/>
              <a:buFont typeface="Noto Sans Symbols"/>
              <a:buNone/>
              <a:defRPr b="0" i="0" sz="1600" u="none" cap="none" strike="noStrike">
                <a:solidFill>
                  <a:srgbClr val="3F3F3F"/>
                </a:solidFill>
                <a:latin typeface="Century Gothic"/>
                <a:ea typeface="Century Gothic"/>
                <a:cs typeface="Century Gothic"/>
                <a:sym typeface="Century Gothic"/>
              </a:defRPr>
            </a:lvl2pPr>
            <a:lvl3pPr lvl="2" marR="0" rtl="0" algn="l">
              <a:spcBef>
                <a:spcPts val="1000"/>
              </a:spcBef>
              <a:spcAft>
                <a:spcPts val="0"/>
              </a:spcAft>
              <a:buClr>
                <a:schemeClr val="accent1"/>
              </a:buClr>
              <a:buSzPts val="1600"/>
              <a:buFont typeface="Noto Sans Symbols"/>
              <a:buNone/>
              <a:defRPr b="0" i="0" sz="1600" u="none" cap="none" strike="noStrike">
                <a:solidFill>
                  <a:srgbClr val="3F3F3F"/>
                </a:solidFill>
                <a:latin typeface="Century Gothic"/>
                <a:ea typeface="Century Gothic"/>
                <a:cs typeface="Century Gothic"/>
                <a:sym typeface="Century Gothic"/>
              </a:defRPr>
            </a:lvl3pPr>
            <a:lvl4pPr lvl="3" marR="0" rtl="0" algn="l">
              <a:spcBef>
                <a:spcPts val="1000"/>
              </a:spcBef>
              <a:spcAft>
                <a:spcPts val="0"/>
              </a:spcAft>
              <a:buClr>
                <a:schemeClr val="accent1"/>
              </a:buClr>
              <a:buSzPts val="1600"/>
              <a:buFont typeface="Noto Sans Symbols"/>
              <a:buNone/>
              <a:defRPr b="0" i="0" sz="1600" u="none" cap="none" strike="noStrike">
                <a:solidFill>
                  <a:srgbClr val="3F3F3F"/>
                </a:solidFill>
                <a:latin typeface="Century Gothic"/>
                <a:ea typeface="Century Gothic"/>
                <a:cs typeface="Century Gothic"/>
                <a:sym typeface="Century Gothic"/>
              </a:defRPr>
            </a:lvl4pPr>
            <a:lvl5pPr lvl="4" marR="0" rtl="0" algn="l">
              <a:spcBef>
                <a:spcPts val="1000"/>
              </a:spcBef>
              <a:spcAft>
                <a:spcPts val="0"/>
              </a:spcAft>
              <a:buClr>
                <a:schemeClr val="accent1"/>
              </a:buClr>
              <a:buSzPts val="1600"/>
              <a:buFont typeface="Noto Sans Symbols"/>
              <a:buNone/>
              <a:defRPr b="0" i="0" sz="1600" u="none" cap="none" strike="noStrike">
                <a:solidFill>
                  <a:srgbClr val="3F3F3F"/>
                </a:solidFill>
                <a:latin typeface="Century Gothic"/>
                <a:ea typeface="Century Gothic"/>
                <a:cs typeface="Century Gothic"/>
                <a:sym typeface="Century Gothic"/>
              </a:defRPr>
            </a:lvl5pPr>
            <a:lvl6pPr lvl="5" marR="0" rtl="0" algn="l">
              <a:spcBef>
                <a:spcPts val="1000"/>
              </a:spcBef>
              <a:spcAft>
                <a:spcPts val="0"/>
              </a:spcAft>
              <a:buClr>
                <a:schemeClr val="accent1"/>
              </a:buClr>
              <a:buSzPts val="1600"/>
              <a:buFont typeface="Noto Sans Symbols"/>
              <a:buNone/>
              <a:defRPr b="0" i="0" sz="1600" u="none" cap="none" strike="noStrike">
                <a:solidFill>
                  <a:srgbClr val="3F3F3F"/>
                </a:solidFill>
                <a:latin typeface="Century Gothic"/>
                <a:ea typeface="Century Gothic"/>
                <a:cs typeface="Century Gothic"/>
                <a:sym typeface="Century Gothic"/>
              </a:defRPr>
            </a:lvl6pPr>
            <a:lvl7pPr lvl="6" marR="0" rtl="0" algn="l">
              <a:spcBef>
                <a:spcPts val="1000"/>
              </a:spcBef>
              <a:spcAft>
                <a:spcPts val="0"/>
              </a:spcAft>
              <a:buClr>
                <a:schemeClr val="accent1"/>
              </a:buClr>
              <a:buSzPts val="1600"/>
              <a:buFont typeface="Noto Sans Symbols"/>
              <a:buNone/>
              <a:defRPr b="0" i="0" sz="1600" u="none" cap="none" strike="noStrike">
                <a:solidFill>
                  <a:srgbClr val="3F3F3F"/>
                </a:solidFill>
                <a:latin typeface="Century Gothic"/>
                <a:ea typeface="Century Gothic"/>
                <a:cs typeface="Century Gothic"/>
                <a:sym typeface="Century Gothic"/>
              </a:defRPr>
            </a:lvl7pPr>
            <a:lvl8pPr lvl="7" marR="0" rtl="0" algn="l">
              <a:spcBef>
                <a:spcPts val="1000"/>
              </a:spcBef>
              <a:spcAft>
                <a:spcPts val="0"/>
              </a:spcAft>
              <a:buClr>
                <a:schemeClr val="accent1"/>
              </a:buClr>
              <a:buSzPts val="1600"/>
              <a:buFont typeface="Noto Sans Symbols"/>
              <a:buNone/>
              <a:defRPr b="0" i="0" sz="1600" u="none" cap="none" strike="noStrike">
                <a:solidFill>
                  <a:srgbClr val="3F3F3F"/>
                </a:solidFill>
                <a:latin typeface="Century Gothic"/>
                <a:ea typeface="Century Gothic"/>
                <a:cs typeface="Century Gothic"/>
                <a:sym typeface="Century Gothic"/>
              </a:defRPr>
            </a:lvl8pPr>
            <a:lvl9pPr lvl="8" marR="0" rtl="0" algn="l">
              <a:spcBef>
                <a:spcPts val="1000"/>
              </a:spcBef>
              <a:spcAft>
                <a:spcPts val="0"/>
              </a:spcAft>
              <a:buClr>
                <a:schemeClr val="accent1"/>
              </a:buClr>
              <a:buSzPts val="1600"/>
              <a:buFont typeface="Noto Sans Symbols"/>
              <a:buNone/>
              <a:defRPr b="0" i="0" sz="1600" u="none" cap="none" strike="noStrike">
                <a:solidFill>
                  <a:srgbClr val="3F3F3F"/>
                </a:solidFill>
                <a:latin typeface="Century Gothic"/>
                <a:ea typeface="Century Gothic"/>
                <a:cs typeface="Century Gothic"/>
                <a:sym typeface="Century Gothic"/>
              </a:defRPr>
            </a:lvl9pPr>
          </a:lstStyle>
          <a:p/>
        </p:txBody>
      </p:sp>
      <p:sp>
        <p:nvSpPr>
          <p:cNvPr id="103" name="Google Shape;103;p43"/>
          <p:cNvSpPr txBox="1"/>
          <p:nvPr>
            <p:ph idx="1" type="body"/>
          </p:nvPr>
        </p:nvSpPr>
        <p:spPr>
          <a:xfrm>
            <a:off x="2589213" y="5367338"/>
            <a:ext cx="8915400"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200"/>
              <a:buNone/>
              <a:defRPr sz="12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0"/>
              </a:spcAft>
              <a:buSzPts val="900"/>
              <a:buNone/>
              <a:defRPr sz="900"/>
            </a:lvl9pPr>
          </a:lstStyle>
          <a:p/>
        </p:txBody>
      </p:sp>
      <p:sp>
        <p:nvSpPr>
          <p:cNvPr id="104" name="Google Shape;104;p43"/>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43"/>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3"/>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07" name="Google Shape;107;p43"/>
          <p:cNvSpPr txBox="1"/>
          <p:nvPr>
            <p:ph idx="11" type="ftr"/>
          </p:nvPr>
        </p:nvSpPr>
        <p:spPr>
          <a:xfrm>
            <a:off x="3984171" y="6135708"/>
            <a:ext cx="637744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C4DCE3"/>
            </a:gs>
          </a:gsLst>
          <a:lin ang="5400000" scaled="0"/>
        </a:gradFill>
      </p:bgPr>
    </p:bg>
    <p:spTree>
      <p:nvGrpSpPr>
        <p:cNvPr id="9" name="Shape 9"/>
        <p:cNvGrpSpPr/>
        <p:nvPr/>
      </p:nvGrpSpPr>
      <p:grpSpPr>
        <a:xfrm>
          <a:off x="0" y="0"/>
          <a:ext cx="0" cy="0"/>
          <a:chOff x="0" y="0"/>
          <a:chExt cx="0" cy="0"/>
        </a:xfrm>
      </p:grpSpPr>
      <p:grpSp>
        <p:nvGrpSpPr>
          <p:cNvPr id="10" name="Google Shape;10;p34"/>
          <p:cNvGrpSpPr/>
          <p:nvPr/>
        </p:nvGrpSpPr>
        <p:grpSpPr>
          <a:xfrm>
            <a:off x="1" y="228600"/>
            <a:ext cx="2851516" cy="6638628"/>
            <a:chOff x="2487613" y="285750"/>
            <a:chExt cx="2428875" cy="5654676"/>
          </a:xfrm>
        </p:grpSpPr>
        <p:sp>
          <p:nvSpPr>
            <p:cNvPr id="11" name="Google Shape;11;p34"/>
            <p:cNvSpPr/>
            <p:nvPr/>
          </p:nvSpPr>
          <p:spPr>
            <a:xfrm>
              <a:off x="2487613" y="2284413"/>
              <a:ext cx="85725" cy="533400"/>
            </a:xfrm>
            <a:custGeom>
              <a:rect b="b" l="l" r="r" t="t"/>
              <a:pathLst>
                <a:path extrusionOk="0" h="136" w="22">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34"/>
            <p:cNvSpPr/>
            <p:nvPr/>
          </p:nvSpPr>
          <p:spPr>
            <a:xfrm>
              <a:off x="2597151" y="2779713"/>
              <a:ext cx="550863" cy="1978025"/>
            </a:xfrm>
            <a:custGeom>
              <a:rect b="b" l="l" r="r" t="t"/>
              <a:pathLst>
                <a:path extrusionOk="0" h="504" w="14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34"/>
            <p:cNvSpPr/>
            <p:nvPr/>
          </p:nvSpPr>
          <p:spPr>
            <a:xfrm>
              <a:off x="3175001" y="4730750"/>
              <a:ext cx="519113" cy="1209675"/>
            </a:xfrm>
            <a:custGeom>
              <a:rect b="b" l="l" r="r" t="t"/>
              <a:pathLst>
                <a:path extrusionOk="0" h="308" w="132">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4"/>
            <p:cNvSpPr/>
            <p:nvPr/>
          </p:nvSpPr>
          <p:spPr>
            <a:xfrm>
              <a:off x="3305176" y="5630863"/>
              <a:ext cx="146050" cy="309563"/>
            </a:xfrm>
            <a:custGeom>
              <a:rect b="b" l="l" r="r" t="t"/>
              <a:pathLst>
                <a:path extrusionOk="0" h="79" w="37">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4"/>
            <p:cNvSpPr/>
            <p:nvPr/>
          </p:nvSpPr>
          <p:spPr>
            <a:xfrm>
              <a:off x="2573338" y="2817813"/>
              <a:ext cx="700088" cy="2835275"/>
            </a:xfrm>
            <a:custGeom>
              <a:rect b="b" l="l" r="r" t="t"/>
              <a:pathLst>
                <a:path extrusionOk="0" h="722" w="178">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4"/>
            <p:cNvSpPr/>
            <p:nvPr/>
          </p:nvSpPr>
          <p:spPr>
            <a:xfrm>
              <a:off x="2506663" y="285750"/>
              <a:ext cx="90488" cy="2493963"/>
            </a:xfrm>
            <a:custGeom>
              <a:rect b="b" l="l" r="r" t="t"/>
              <a:pathLst>
                <a:path extrusionOk="0" h="635" w="23">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4"/>
            <p:cNvSpPr/>
            <p:nvPr/>
          </p:nvSpPr>
          <p:spPr>
            <a:xfrm>
              <a:off x="2554288" y="2598738"/>
              <a:ext cx="66675" cy="420688"/>
            </a:xfrm>
            <a:custGeom>
              <a:rect b="b" l="l" r="r" t="t"/>
              <a:pathLst>
                <a:path extrusionOk="0" h="107" w="1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4"/>
            <p:cNvSpPr/>
            <p:nvPr/>
          </p:nvSpPr>
          <p:spPr>
            <a:xfrm>
              <a:off x="3143251" y="4757738"/>
              <a:ext cx="161925" cy="873125"/>
            </a:xfrm>
            <a:custGeom>
              <a:rect b="b" l="l" r="r" t="t"/>
              <a:pathLst>
                <a:path extrusionOk="0" h="222" w="41">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4"/>
            <p:cNvSpPr/>
            <p:nvPr/>
          </p:nvSpPr>
          <p:spPr>
            <a:xfrm>
              <a:off x="3148013" y="1282700"/>
              <a:ext cx="1768475" cy="3448050"/>
            </a:xfrm>
            <a:custGeom>
              <a:rect b="b" l="l" r="r" t="t"/>
              <a:pathLst>
                <a:path extrusionOk="0" h="878" w="45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4"/>
            <p:cNvSpPr/>
            <p:nvPr/>
          </p:nvSpPr>
          <p:spPr>
            <a:xfrm>
              <a:off x="3273426" y="5653088"/>
              <a:ext cx="138113" cy="287338"/>
            </a:xfrm>
            <a:custGeom>
              <a:rect b="b" l="l" r="r" t="t"/>
              <a:pathLst>
                <a:path extrusionOk="0" h="73" w="35">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4"/>
            <p:cNvSpPr/>
            <p:nvPr/>
          </p:nvSpPr>
          <p:spPr>
            <a:xfrm>
              <a:off x="3143251" y="4656138"/>
              <a:ext cx="31750" cy="188913"/>
            </a:xfrm>
            <a:custGeom>
              <a:rect b="b" l="l" r="r" t="t"/>
              <a:pathLst>
                <a:path extrusionOk="0" h="48" w="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4"/>
            <p:cNvSpPr/>
            <p:nvPr/>
          </p:nvSpPr>
          <p:spPr>
            <a:xfrm>
              <a:off x="3211513" y="5410200"/>
              <a:ext cx="203200" cy="530225"/>
            </a:xfrm>
            <a:custGeom>
              <a:rect b="b" l="l" r="r" t="t"/>
              <a:pathLst>
                <a:path extrusionOk="0" h="135" w="52">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34"/>
          <p:cNvGrpSpPr/>
          <p:nvPr/>
        </p:nvGrpSpPr>
        <p:grpSpPr>
          <a:xfrm>
            <a:off x="27222" y="157"/>
            <a:ext cx="2356674" cy="6853096"/>
            <a:chOff x="6627813" y="195610"/>
            <a:chExt cx="1952625" cy="5678141"/>
          </a:xfrm>
        </p:grpSpPr>
        <p:sp>
          <p:nvSpPr>
            <p:cNvPr id="24" name="Google Shape;24;p34"/>
            <p:cNvSpPr/>
            <p:nvPr/>
          </p:nvSpPr>
          <p:spPr>
            <a:xfrm>
              <a:off x="6627813" y="195610"/>
              <a:ext cx="409575" cy="3646488"/>
            </a:xfrm>
            <a:custGeom>
              <a:rect b="b" l="l" r="r" t="t"/>
              <a:pathLst>
                <a:path extrusionOk="0" h="920" w="103">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4"/>
            <p:cNvSpPr/>
            <p:nvPr/>
          </p:nvSpPr>
          <p:spPr>
            <a:xfrm>
              <a:off x="7061201" y="3771900"/>
              <a:ext cx="350838" cy="1309688"/>
            </a:xfrm>
            <a:custGeom>
              <a:rect b="b" l="l" r="r" t="t"/>
              <a:pathLst>
                <a:path extrusionOk="0" h="330" w="88">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4"/>
            <p:cNvSpPr/>
            <p:nvPr/>
          </p:nvSpPr>
          <p:spPr>
            <a:xfrm>
              <a:off x="7439026" y="5053013"/>
              <a:ext cx="357188" cy="820738"/>
            </a:xfrm>
            <a:custGeom>
              <a:rect b="b" l="l" r="r" t="t"/>
              <a:pathLst>
                <a:path extrusionOk="0" h="207" w="9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4"/>
            <p:cNvSpPr/>
            <p:nvPr/>
          </p:nvSpPr>
          <p:spPr>
            <a:xfrm>
              <a:off x="7037388" y="3811588"/>
              <a:ext cx="457200" cy="1852613"/>
            </a:xfrm>
            <a:custGeom>
              <a:rect b="b" l="l" r="r" t="t"/>
              <a:pathLst>
                <a:path extrusionOk="0" h="467" w="115">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4"/>
            <p:cNvSpPr/>
            <p:nvPr/>
          </p:nvSpPr>
          <p:spPr>
            <a:xfrm>
              <a:off x="6992938" y="1263650"/>
              <a:ext cx="144463" cy="2508250"/>
            </a:xfrm>
            <a:custGeom>
              <a:rect b="b" l="l" r="r" t="t"/>
              <a:pathLst>
                <a:path extrusionOk="0" h="633" w="36">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4"/>
            <p:cNvSpPr/>
            <p:nvPr/>
          </p:nvSpPr>
          <p:spPr>
            <a:xfrm>
              <a:off x="7526338" y="5640388"/>
              <a:ext cx="111125" cy="233363"/>
            </a:xfrm>
            <a:custGeom>
              <a:rect b="b" l="l" r="r" t="t"/>
              <a:pathLst>
                <a:path extrusionOk="0" h="59" w="28">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4"/>
            <p:cNvSpPr/>
            <p:nvPr/>
          </p:nvSpPr>
          <p:spPr>
            <a:xfrm>
              <a:off x="7021513" y="3598863"/>
              <a:ext cx="68263" cy="423863"/>
            </a:xfrm>
            <a:custGeom>
              <a:rect b="b" l="l" r="r" t="t"/>
              <a:pathLst>
                <a:path extrusionOk="0" h="107" w="1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4"/>
            <p:cNvSpPr/>
            <p:nvPr/>
          </p:nvSpPr>
          <p:spPr>
            <a:xfrm>
              <a:off x="7412038" y="2801938"/>
              <a:ext cx="1168400" cy="2251075"/>
            </a:xfrm>
            <a:custGeom>
              <a:rect b="b" l="l" r="r" t="t"/>
              <a:pathLst>
                <a:path extrusionOk="0" h="568" w="294">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4"/>
            <p:cNvSpPr/>
            <p:nvPr/>
          </p:nvSpPr>
          <p:spPr>
            <a:xfrm>
              <a:off x="7494588" y="5664200"/>
              <a:ext cx="100013" cy="209550"/>
            </a:xfrm>
            <a:custGeom>
              <a:rect b="b" l="l" r="r" t="t"/>
              <a:pathLst>
                <a:path extrusionOk="0" h="53" w="25">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4"/>
            <p:cNvSpPr/>
            <p:nvPr/>
          </p:nvSpPr>
          <p:spPr>
            <a:xfrm>
              <a:off x="7412038" y="5081588"/>
              <a:ext cx="114300" cy="558800"/>
            </a:xfrm>
            <a:custGeom>
              <a:rect b="b" l="l" r="r" t="t"/>
              <a:pathLst>
                <a:path extrusionOk="0" h="141" w="29">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4"/>
            <p:cNvSpPr/>
            <p:nvPr/>
          </p:nvSpPr>
          <p:spPr>
            <a:xfrm>
              <a:off x="7412038" y="4978400"/>
              <a:ext cx="31750" cy="188913"/>
            </a:xfrm>
            <a:custGeom>
              <a:rect b="b" l="l" r="r" t="t"/>
              <a:pathLst>
                <a:path extrusionOk="0" h="48" w="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4"/>
            <p:cNvSpPr/>
            <p:nvPr/>
          </p:nvSpPr>
          <p:spPr>
            <a:xfrm>
              <a:off x="7439026" y="5434013"/>
              <a:ext cx="174625" cy="439738"/>
            </a:xfrm>
            <a:custGeom>
              <a:rect b="b" l="l" r="r" t="t"/>
              <a:pathLst>
                <a:path extrusionOk="0" h="111" w="44">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34"/>
          <p:cNvSpPr/>
          <p:nvPr/>
        </p:nvSpPr>
        <p:spPr>
          <a:xfrm>
            <a:off x="0" y="0"/>
            <a:ext cx="18288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4"/>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marR="0" rtl="0" algn="l">
              <a:spcBef>
                <a:spcPts val="0"/>
              </a:spcBef>
              <a:spcAft>
                <a:spcPts val="0"/>
              </a:spcAft>
              <a:buClr>
                <a:srgbClr val="168DBA"/>
              </a:buClr>
              <a:buSzPts val="3600"/>
              <a:buFont typeface="Century Gothic"/>
              <a:buNone/>
              <a:defRPr b="0" i="0" sz="3600" u="none" cap="none" strike="noStrike">
                <a:solidFill>
                  <a:srgbClr val="168DBA"/>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38" name="Google Shape;38;p34"/>
          <p:cNvSpPr txBox="1"/>
          <p:nvPr>
            <p:ph idx="1" type="body"/>
          </p:nvPr>
        </p:nvSpPr>
        <p:spPr>
          <a:xfrm>
            <a:off x="2589212" y="2133600"/>
            <a:ext cx="8915400" cy="3886200"/>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1000"/>
              </a:spcBef>
              <a:spcAft>
                <a:spcPts val="0"/>
              </a:spcAft>
              <a:buClr>
                <a:schemeClr val="accent1"/>
              </a:buClr>
              <a:buSzPts val="180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30200" lvl="1" marL="914400" marR="0" rtl="0" algn="l">
              <a:spcBef>
                <a:spcPts val="1000"/>
              </a:spcBef>
              <a:spcAft>
                <a:spcPts val="0"/>
              </a:spcAft>
              <a:buClr>
                <a:schemeClr val="accent1"/>
              </a:buClr>
              <a:buSzPts val="160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317500" lvl="2" marL="1371600" marR="0" rtl="0" algn="l">
              <a:spcBef>
                <a:spcPts val="1000"/>
              </a:spcBef>
              <a:spcAft>
                <a:spcPts val="0"/>
              </a:spcAft>
              <a:buClr>
                <a:schemeClr val="accent1"/>
              </a:buClr>
              <a:buSzPts val="140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304800" lvl="3" marL="18288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304800" lvl="4" marL="22860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304800" lvl="5" marL="27432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304800" lvl="6" marL="32004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304800" lvl="7" marL="36576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304800" lvl="8" marL="41148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39" name="Google Shape;39;p34"/>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40" name="Google Shape;40;p34"/>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41" name="Google Shape;41;p34"/>
          <p:cNvSpPr txBox="1"/>
          <p:nvPr>
            <p:ph idx="12" type="sldNum"/>
          </p:nvPr>
        </p:nvSpPr>
        <p:spPr>
          <a:xfrm>
            <a:off x="419639" y="6328820"/>
            <a:ext cx="77976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2000" u="none" cap="none" strike="noStrike">
                <a:solidFill>
                  <a:srgbClr val="FEFFFF"/>
                </a:solidFill>
                <a:latin typeface="Century Gothic"/>
                <a:ea typeface="Century Gothic"/>
                <a:cs typeface="Century Gothic"/>
                <a:sym typeface="Century Gothic"/>
              </a:defRPr>
            </a:lvl1pPr>
            <a:lvl2pPr indent="0" lvl="1" marL="0" marR="0" rtl="0" algn="r">
              <a:spcBef>
                <a:spcPts val="0"/>
              </a:spcBef>
              <a:buNone/>
              <a:defRPr b="0" i="0" sz="2000" u="none" cap="none" strike="noStrike">
                <a:solidFill>
                  <a:srgbClr val="FEFFFF"/>
                </a:solidFill>
                <a:latin typeface="Century Gothic"/>
                <a:ea typeface="Century Gothic"/>
                <a:cs typeface="Century Gothic"/>
                <a:sym typeface="Century Gothic"/>
              </a:defRPr>
            </a:lvl2pPr>
            <a:lvl3pPr indent="0" lvl="2" marL="0" marR="0" rtl="0" algn="r">
              <a:spcBef>
                <a:spcPts val="0"/>
              </a:spcBef>
              <a:buNone/>
              <a:defRPr b="0" i="0" sz="2000" u="none" cap="none" strike="noStrike">
                <a:solidFill>
                  <a:srgbClr val="FEFFFF"/>
                </a:solidFill>
                <a:latin typeface="Century Gothic"/>
                <a:ea typeface="Century Gothic"/>
                <a:cs typeface="Century Gothic"/>
                <a:sym typeface="Century Gothic"/>
              </a:defRPr>
            </a:lvl3pPr>
            <a:lvl4pPr indent="0" lvl="3" marL="0" marR="0" rtl="0" algn="r">
              <a:spcBef>
                <a:spcPts val="0"/>
              </a:spcBef>
              <a:buNone/>
              <a:defRPr b="0" i="0" sz="2000" u="none" cap="none" strike="noStrike">
                <a:solidFill>
                  <a:srgbClr val="FEFFFF"/>
                </a:solidFill>
                <a:latin typeface="Century Gothic"/>
                <a:ea typeface="Century Gothic"/>
                <a:cs typeface="Century Gothic"/>
                <a:sym typeface="Century Gothic"/>
              </a:defRPr>
            </a:lvl4pPr>
            <a:lvl5pPr indent="0" lvl="4" marL="0" marR="0" rtl="0" algn="r">
              <a:spcBef>
                <a:spcPts val="0"/>
              </a:spcBef>
              <a:buNone/>
              <a:defRPr b="0" i="0" sz="2000" u="none" cap="none" strike="noStrike">
                <a:solidFill>
                  <a:srgbClr val="FEFFFF"/>
                </a:solidFill>
                <a:latin typeface="Century Gothic"/>
                <a:ea typeface="Century Gothic"/>
                <a:cs typeface="Century Gothic"/>
                <a:sym typeface="Century Gothic"/>
              </a:defRPr>
            </a:lvl5pPr>
            <a:lvl6pPr indent="0" lvl="5" marL="0" marR="0" rtl="0" algn="r">
              <a:spcBef>
                <a:spcPts val="0"/>
              </a:spcBef>
              <a:buNone/>
              <a:defRPr b="0" i="0" sz="2000" u="none" cap="none" strike="noStrike">
                <a:solidFill>
                  <a:srgbClr val="FEFFFF"/>
                </a:solidFill>
                <a:latin typeface="Century Gothic"/>
                <a:ea typeface="Century Gothic"/>
                <a:cs typeface="Century Gothic"/>
                <a:sym typeface="Century Gothic"/>
              </a:defRPr>
            </a:lvl6pPr>
            <a:lvl7pPr indent="0" lvl="6" marL="0" marR="0" rtl="0" algn="r">
              <a:spcBef>
                <a:spcPts val="0"/>
              </a:spcBef>
              <a:buNone/>
              <a:defRPr b="0" i="0" sz="2000" u="none" cap="none" strike="noStrike">
                <a:solidFill>
                  <a:srgbClr val="FEFFFF"/>
                </a:solidFill>
                <a:latin typeface="Century Gothic"/>
                <a:ea typeface="Century Gothic"/>
                <a:cs typeface="Century Gothic"/>
                <a:sym typeface="Century Gothic"/>
              </a:defRPr>
            </a:lvl7pPr>
            <a:lvl8pPr indent="0" lvl="7" marL="0" marR="0" rtl="0" algn="r">
              <a:spcBef>
                <a:spcPts val="0"/>
              </a:spcBef>
              <a:buNone/>
              <a:defRPr b="0" i="0" sz="2000" u="none" cap="none" strike="noStrike">
                <a:solidFill>
                  <a:srgbClr val="FEFFFF"/>
                </a:solidFill>
                <a:latin typeface="Century Gothic"/>
                <a:ea typeface="Century Gothic"/>
                <a:cs typeface="Century Gothic"/>
                <a:sym typeface="Century Gothic"/>
              </a:defRPr>
            </a:lvl8pPr>
            <a:lvl9pPr indent="0" lvl="8" marL="0" marR="0" rtl="0" algn="r">
              <a:spcBef>
                <a:spcPts val="0"/>
              </a:spcBef>
              <a:buNone/>
              <a:defRPr b="0" i="0" sz="20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3.jpg"/><Relationship Id="rId4" Type="http://schemas.openxmlformats.org/officeDocument/2006/relationships/image" Target="../media/image12.jpg"/><Relationship Id="rId5" Type="http://schemas.openxmlformats.org/officeDocument/2006/relationships/image" Target="../media/image17.jpg"/><Relationship Id="rId6" Type="http://schemas.openxmlformats.org/officeDocument/2006/relationships/image" Target="../media/image11.jpg"/><Relationship Id="rId7"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4.jpg"/><Relationship Id="rId6" Type="http://schemas.openxmlformats.org/officeDocument/2006/relationships/image" Target="../media/image18.jpg"/><Relationship Id="rId7"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jpg"/><Relationship Id="rId4" Type="http://schemas.openxmlformats.org/officeDocument/2006/relationships/image" Target="../media/image26.jpg"/><Relationship Id="rId5" Type="http://schemas.openxmlformats.org/officeDocument/2006/relationships/image" Target="../media/image22.jpg"/><Relationship Id="rId6" Type="http://schemas.openxmlformats.org/officeDocument/2006/relationships/image" Target="../media/image21.jpg"/><Relationship Id="rId7"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28.jpg"/><Relationship Id="rId5" Type="http://schemas.openxmlformats.org/officeDocument/2006/relationships/image" Target="../media/image27.jpg"/><Relationship Id="rId6" Type="http://schemas.openxmlformats.org/officeDocument/2006/relationships/image" Target="../media/image20.jpg"/><Relationship Id="rId7"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24.png"/><Relationship Id="rId5"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24.png"/><Relationship Id="rId5"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3.png"/><Relationship Id="rId5"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24.png"/><Relationship Id="rId5"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9.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3.png"/><Relationship Id="rId4" Type="http://schemas.openxmlformats.org/officeDocument/2006/relationships/image" Target="../media/image46.png"/><Relationship Id="rId5" Type="http://schemas.openxmlformats.org/officeDocument/2006/relationships/image" Target="../media/image43.png"/><Relationship Id="rId6" Type="http://schemas.openxmlformats.org/officeDocument/2006/relationships/image" Target="../media/image41.png"/><Relationship Id="rId7" Type="http://schemas.openxmlformats.org/officeDocument/2006/relationships/image" Target="../media/image3.png"/></Relationships>
</file>

<file path=ppt/slides/_rels/slide28.xml.rels><?xml version="1.0" encoding="UTF-8" standalone="yes"?><Relationships xmlns="http://schemas.openxmlformats.org/package/2006/relationships"><Relationship Id="rId11" Type="http://schemas.openxmlformats.org/officeDocument/2006/relationships/image" Target="../media/image3.png"/><Relationship Id="rId10" Type="http://schemas.openxmlformats.org/officeDocument/2006/relationships/image" Target="../media/image34.jpg"/><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2.jpg"/><Relationship Id="rId4" Type="http://schemas.openxmlformats.org/officeDocument/2006/relationships/image" Target="../media/image39.jpg"/><Relationship Id="rId9" Type="http://schemas.openxmlformats.org/officeDocument/2006/relationships/image" Target="../media/image28.jpg"/><Relationship Id="rId5" Type="http://schemas.openxmlformats.org/officeDocument/2006/relationships/image" Target="../media/image40.jpg"/><Relationship Id="rId6" Type="http://schemas.openxmlformats.org/officeDocument/2006/relationships/image" Target="../media/image38.jpg"/><Relationship Id="rId7" Type="http://schemas.openxmlformats.org/officeDocument/2006/relationships/image" Target="../media/image35.jpg"/><Relationship Id="rId8" Type="http://schemas.openxmlformats.org/officeDocument/2006/relationships/image" Target="../media/image37.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7.jpg"/><Relationship Id="rId4" Type="http://schemas.openxmlformats.org/officeDocument/2006/relationships/image" Target="../media/image36.jpg"/><Relationship Id="rId5" Type="http://schemas.openxmlformats.org/officeDocument/2006/relationships/image" Target="../media/image44.png"/><Relationship Id="rId6" Type="http://schemas.openxmlformats.org/officeDocument/2006/relationships/image" Target="../media/image42.png"/><Relationship Id="rId7" Type="http://schemas.openxmlformats.org/officeDocument/2006/relationships/image" Target="../media/image45.png"/><Relationship Id="rId8"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4.jpg"/><Relationship Id="rId5"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
          <p:cNvSpPr txBox="1"/>
          <p:nvPr>
            <p:ph type="ctrTitle"/>
          </p:nvPr>
        </p:nvSpPr>
        <p:spPr>
          <a:xfrm>
            <a:off x="2589213" y="1586174"/>
            <a:ext cx="8915399" cy="2262781"/>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168DBA"/>
              </a:buClr>
              <a:buSzPts val="5400"/>
              <a:buFont typeface="Century Gothic"/>
              <a:buNone/>
            </a:pPr>
            <a:r>
              <a:rPr lang="en-US"/>
              <a:t>Removal of Occluding fences from an image</a:t>
            </a:r>
            <a:endParaRPr/>
          </a:p>
        </p:txBody>
      </p:sp>
      <p:sp>
        <p:nvSpPr>
          <p:cNvPr id="169" name="Google Shape;169;p1"/>
          <p:cNvSpPr txBox="1"/>
          <p:nvPr>
            <p:ph idx="1" type="subTitle"/>
          </p:nvPr>
        </p:nvSpPr>
        <p:spPr>
          <a:xfrm>
            <a:off x="2730956" y="4335458"/>
            <a:ext cx="3515507" cy="144881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665"/>
              <a:buNone/>
            </a:pPr>
            <a:r>
              <a:rPr lang="en-US" sz="1665"/>
              <a:t>By,</a:t>
            </a:r>
            <a:endParaRPr/>
          </a:p>
          <a:p>
            <a:pPr indent="0" lvl="0" marL="0" rtl="0" algn="l">
              <a:lnSpc>
                <a:spcPct val="90000"/>
              </a:lnSpc>
              <a:spcBef>
                <a:spcPts val="1000"/>
              </a:spcBef>
              <a:spcAft>
                <a:spcPts val="0"/>
              </a:spcAft>
              <a:buSzPts val="1665"/>
              <a:buNone/>
            </a:pPr>
            <a:r>
              <a:rPr lang="en-US" sz="1665"/>
              <a:t>Deepthi Bhat (1BM16CS003)</a:t>
            </a:r>
            <a:endParaRPr/>
          </a:p>
          <a:p>
            <a:pPr indent="0" lvl="0" marL="0" rtl="0" algn="l">
              <a:lnSpc>
                <a:spcPct val="90000"/>
              </a:lnSpc>
              <a:spcBef>
                <a:spcPts val="1000"/>
              </a:spcBef>
              <a:spcAft>
                <a:spcPts val="0"/>
              </a:spcAft>
              <a:buSzPts val="1665"/>
              <a:buNone/>
            </a:pPr>
            <a:r>
              <a:rPr lang="en-US" sz="1665"/>
              <a:t>Aditi Awasthi (1BM16CS008)</a:t>
            </a:r>
            <a:endParaRPr/>
          </a:p>
          <a:p>
            <a:pPr indent="0" lvl="0" marL="0" rtl="0" algn="l">
              <a:lnSpc>
                <a:spcPct val="90000"/>
              </a:lnSpc>
              <a:spcBef>
                <a:spcPts val="1000"/>
              </a:spcBef>
              <a:spcAft>
                <a:spcPts val="0"/>
              </a:spcAft>
              <a:buSzPts val="1665"/>
              <a:buNone/>
            </a:pPr>
            <a:r>
              <a:rPr lang="en-US" sz="1665"/>
              <a:t>Medhini Oak (1BM16CS047)</a:t>
            </a:r>
            <a:endParaRPr/>
          </a:p>
        </p:txBody>
      </p:sp>
      <p:pic>
        <p:nvPicPr>
          <p:cNvPr descr="C:\Users\user\Desktop\bmsce.png" id="170" name="Google Shape;170;p1"/>
          <p:cNvPicPr preferRelativeResize="0"/>
          <p:nvPr/>
        </p:nvPicPr>
        <p:blipFill rotWithShape="1">
          <a:blip r:embed="rId3">
            <a:alphaModFix/>
          </a:blip>
          <a:srcRect b="0" l="0" r="0" t="0"/>
          <a:stretch/>
        </p:blipFill>
        <p:spPr>
          <a:xfrm>
            <a:off x="10888530" y="122206"/>
            <a:ext cx="1232164" cy="1189851"/>
          </a:xfrm>
          <a:prstGeom prst="rect">
            <a:avLst/>
          </a:prstGeom>
          <a:noFill/>
          <a:ln>
            <a:noFill/>
          </a:ln>
        </p:spPr>
      </p:pic>
      <p:sp>
        <p:nvSpPr>
          <p:cNvPr id="171" name="Google Shape;171;p1"/>
          <p:cNvSpPr/>
          <p:nvPr/>
        </p:nvSpPr>
        <p:spPr>
          <a:xfrm>
            <a:off x="2310063" y="542616"/>
            <a:ext cx="7571874"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200" u="none" cap="none" strike="noStrike">
                <a:solidFill>
                  <a:schemeClr val="accent1"/>
                </a:solidFill>
                <a:latin typeface="Century Gothic"/>
                <a:ea typeface="Century Gothic"/>
                <a:cs typeface="Century Gothic"/>
                <a:sym typeface="Century Gothic"/>
              </a:rPr>
              <a:t>Department of Computer Science &amp; Engineering</a:t>
            </a:r>
            <a:br>
              <a:rPr b="0" i="0" lang="en-US" sz="2200" u="none" cap="none" strike="noStrike">
                <a:solidFill>
                  <a:schemeClr val="accent1"/>
                </a:solidFill>
                <a:latin typeface="Century Gothic"/>
                <a:ea typeface="Century Gothic"/>
                <a:cs typeface="Century Gothic"/>
                <a:sym typeface="Century Gothic"/>
              </a:rPr>
            </a:br>
            <a:r>
              <a:rPr b="0" i="0" lang="en-US" sz="2200" u="none" cap="none" strike="noStrike">
                <a:solidFill>
                  <a:schemeClr val="accent1"/>
                </a:solidFill>
                <a:latin typeface="Century Gothic"/>
                <a:ea typeface="Century Gothic"/>
                <a:cs typeface="Century Gothic"/>
                <a:sym typeface="Century Gothic"/>
              </a:rPr>
              <a:t>B.M.S. College of Engineering</a:t>
            </a:r>
            <a:endParaRPr b="0" i="0" sz="2200" u="none" cap="none" strike="noStrike">
              <a:solidFill>
                <a:schemeClr val="accent1"/>
              </a:solidFill>
              <a:latin typeface="Century Gothic"/>
              <a:ea typeface="Century Gothic"/>
              <a:cs typeface="Century Gothic"/>
              <a:sym typeface="Century Gothic"/>
            </a:endParaRPr>
          </a:p>
        </p:txBody>
      </p:sp>
      <p:sp>
        <p:nvSpPr>
          <p:cNvPr id="172" name="Google Shape;172;p1"/>
          <p:cNvSpPr txBox="1"/>
          <p:nvPr/>
        </p:nvSpPr>
        <p:spPr>
          <a:xfrm>
            <a:off x="6689906" y="4335458"/>
            <a:ext cx="3995027" cy="1448819"/>
          </a:xfrm>
          <a:prstGeom prst="rect">
            <a:avLst/>
          </a:prstGeom>
          <a:noFill/>
          <a:ln>
            <a:noFill/>
          </a:ln>
        </p:spPr>
        <p:txBody>
          <a:bodyPr anchorCtr="0" anchor="t" bIns="45700" lIns="91425" spcFirstLastPara="1" rIns="91425" wrap="square" tIns="45700">
            <a:normAutofit/>
          </a:bodyPr>
          <a:lstStyle/>
          <a:p>
            <a:pPr indent="0" lvl="0" marL="0" marR="0" rtl="0" algn="r">
              <a:lnSpc>
                <a:spcPct val="90000"/>
              </a:lnSpc>
              <a:spcBef>
                <a:spcPts val="0"/>
              </a:spcBef>
              <a:spcAft>
                <a:spcPts val="0"/>
              </a:spcAft>
              <a:buClr>
                <a:schemeClr val="accent1"/>
              </a:buClr>
              <a:buSzPts val="1332"/>
              <a:buFont typeface="Noto Sans Symbols"/>
              <a:buNone/>
            </a:pPr>
            <a:r>
              <a:rPr b="0" i="0" lang="en-US" sz="1665" u="none" cap="none" strike="noStrike">
                <a:solidFill>
                  <a:srgbClr val="595959"/>
                </a:solidFill>
                <a:latin typeface="Century Gothic"/>
                <a:ea typeface="Century Gothic"/>
                <a:cs typeface="Century Gothic"/>
                <a:sym typeface="Century Gothic"/>
              </a:rPr>
              <a:t>Under the Guidance of,</a:t>
            </a:r>
            <a:endParaRPr/>
          </a:p>
          <a:p>
            <a:pPr indent="0" lvl="0" marL="0" marR="0" rtl="0" algn="r">
              <a:lnSpc>
                <a:spcPct val="90000"/>
              </a:lnSpc>
              <a:spcBef>
                <a:spcPts val="1000"/>
              </a:spcBef>
              <a:spcAft>
                <a:spcPts val="0"/>
              </a:spcAft>
              <a:buClr>
                <a:schemeClr val="accent1"/>
              </a:buClr>
              <a:buSzPts val="1332"/>
              <a:buFont typeface="Noto Sans Symbols"/>
              <a:buNone/>
            </a:pPr>
            <a:r>
              <a:rPr b="0" i="0" lang="en-US" sz="1665" u="none" cap="none" strike="noStrike">
                <a:solidFill>
                  <a:srgbClr val="595959"/>
                </a:solidFill>
                <a:latin typeface="Century Gothic"/>
                <a:ea typeface="Century Gothic"/>
                <a:cs typeface="Century Gothic"/>
                <a:sym typeface="Century Gothic"/>
              </a:rPr>
              <a:t>Dr. Kayarvizhy N.</a:t>
            </a:r>
            <a:endParaRPr/>
          </a:p>
          <a:p>
            <a:pPr indent="0" lvl="0" marL="0" marR="0" rtl="0" algn="r">
              <a:lnSpc>
                <a:spcPct val="90000"/>
              </a:lnSpc>
              <a:spcBef>
                <a:spcPts val="1000"/>
              </a:spcBef>
              <a:spcAft>
                <a:spcPts val="0"/>
              </a:spcAft>
              <a:buClr>
                <a:schemeClr val="accent1"/>
              </a:buClr>
              <a:buSzPts val="1332"/>
              <a:buFont typeface="Noto Sans Symbols"/>
              <a:buNone/>
            </a:pPr>
            <a:r>
              <a:rPr b="0" i="0" lang="en-US" sz="1665" u="none" cap="none" strike="noStrike">
                <a:solidFill>
                  <a:srgbClr val="595959"/>
                </a:solidFill>
                <a:latin typeface="Century Gothic"/>
                <a:ea typeface="Century Gothic"/>
                <a:cs typeface="Century Gothic"/>
                <a:sym typeface="Century Gothic"/>
              </a:rPr>
              <a:t>Associate Professor</a:t>
            </a:r>
            <a:endParaRPr/>
          </a:p>
          <a:p>
            <a:pPr indent="0" lvl="0" marL="0" marR="0" rtl="0" algn="r">
              <a:lnSpc>
                <a:spcPct val="90000"/>
              </a:lnSpc>
              <a:spcBef>
                <a:spcPts val="1000"/>
              </a:spcBef>
              <a:spcAft>
                <a:spcPts val="0"/>
              </a:spcAft>
              <a:buClr>
                <a:schemeClr val="accent1"/>
              </a:buClr>
              <a:buSzPts val="1332"/>
              <a:buFont typeface="Noto Sans Symbols"/>
              <a:buNone/>
            </a:pPr>
            <a:r>
              <a:rPr b="0" i="0" lang="en-US" sz="1665" u="none" cap="none" strike="noStrike">
                <a:solidFill>
                  <a:srgbClr val="595959"/>
                </a:solidFill>
                <a:latin typeface="Century Gothic"/>
                <a:ea typeface="Century Gothic"/>
                <a:cs typeface="Century Gothic"/>
                <a:sym typeface="Century Gothic"/>
              </a:rPr>
              <a:t>B.M.S. College of Engineering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10"/>
          <p:cNvSpPr txBox="1"/>
          <p:nvPr/>
        </p:nvSpPr>
        <p:spPr>
          <a:xfrm>
            <a:off x="2084589" y="305455"/>
            <a:ext cx="8131550" cy="705926"/>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168DBA"/>
              </a:buClr>
              <a:buSzPts val="3600"/>
              <a:buFont typeface="Century Gothic"/>
              <a:buNone/>
            </a:pPr>
            <a:r>
              <a:rPr b="0" i="0" lang="en-US" sz="3600" u="none" cap="none" strike="noStrike">
                <a:solidFill>
                  <a:srgbClr val="168DBA"/>
                </a:solidFill>
                <a:latin typeface="Century Gothic"/>
                <a:ea typeface="Century Gothic"/>
                <a:cs typeface="Century Gothic"/>
                <a:sym typeface="Century Gothic"/>
              </a:rPr>
              <a:t>Detailed Design – Defencing</a:t>
            </a:r>
            <a:r>
              <a:rPr baseline="30000" lang="en-US" sz="2500">
                <a:solidFill>
                  <a:srgbClr val="168DBA"/>
                </a:solidFill>
                <a:latin typeface="Century Gothic"/>
                <a:ea typeface="Century Gothic"/>
                <a:cs typeface="Century Gothic"/>
                <a:sym typeface="Century Gothic"/>
              </a:rPr>
              <a:t>[6]</a:t>
            </a:r>
            <a:endParaRPr/>
          </a:p>
        </p:txBody>
      </p:sp>
      <p:sp>
        <p:nvSpPr>
          <p:cNvPr id="380" name="Google Shape;380;p10"/>
          <p:cNvSpPr txBox="1"/>
          <p:nvPr/>
        </p:nvSpPr>
        <p:spPr>
          <a:xfrm>
            <a:off x="9259834" y="5720504"/>
            <a:ext cx="1773382" cy="625331"/>
          </a:xfrm>
          <a:prstGeom prst="rect">
            <a:avLst/>
          </a:prstGeom>
          <a:solidFill>
            <a:srgbClr val="0070C0"/>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Times New Roman"/>
              <a:buNone/>
            </a:pPr>
            <a:r>
              <a:rPr lang="en-US" sz="1600">
                <a:solidFill>
                  <a:srgbClr val="FFFFFF"/>
                </a:solidFill>
                <a:latin typeface="Times New Roman"/>
                <a:ea typeface="Times New Roman"/>
                <a:cs typeface="Times New Roman"/>
                <a:sym typeface="Times New Roman"/>
              </a:rPr>
              <a:t>Morphological closing</a:t>
            </a:r>
            <a:endParaRPr/>
          </a:p>
        </p:txBody>
      </p:sp>
      <p:sp>
        <p:nvSpPr>
          <p:cNvPr id="381" name="Google Shape;381;p10"/>
          <p:cNvSpPr txBox="1"/>
          <p:nvPr/>
        </p:nvSpPr>
        <p:spPr>
          <a:xfrm>
            <a:off x="0" y="6312766"/>
            <a:ext cx="779767"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2000"/>
              <a:buFont typeface="Century Gothic"/>
              <a:buNone/>
            </a:pPr>
            <a:fld id="{00000000-1234-1234-1234-123412341234}" type="slidenum">
              <a:rPr b="0" i="0" lang="en-US" sz="2000" u="none" cap="none" strike="noStrike">
                <a:solidFill>
                  <a:schemeClr val="dk1"/>
                </a:solidFill>
                <a:latin typeface="Century Gothic"/>
                <a:ea typeface="Century Gothic"/>
                <a:cs typeface="Century Gothic"/>
                <a:sym typeface="Century Gothic"/>
              </a:rPr>
              <a:t>‹#›</a:t>
            </a:fld>
            <a:endParaRPr b="0" i="0" sz="2000" u="none" cap="none" strike="noStrike">
              <a:solidFill>
                <a:schemeClr val="dk1"/>
              </a:solidFill>
              <a:latin typeface="Century Gothic"/>
              <a:ea typeface="Century Gothic"/>
              <a:cs typeface="Century Gothic"/>
              <a:sym typeface="Century Gothic"/>
            </a:endParaRPr>
          </a:p>
        </p:txBody>
      </p:sp>
      <p:pic>
        <p:nvPicPr>
          <p:cNvPr descr="C:\Users\user\Desktop\bmsce.png" id="382" name="Google Shape;382;p10"/>
          <p:cNvPicPr preferRelativeResize="0"/>
          <p:nvPr/>
        </p:nvPicPr>
        <p:blipFill rotWithShape="1">
          <a:blip r:embed="rId3">
            <a:alphaModFix/>
          </a:blip>
          <a:srcRect b="0" l="0" r="0" t="0"/>
          <a:stretch/>
        </p:blipFill>
        <p:spPr>
          <a:xfrm>
            <a:off x="10888530" y="122206"/>
            <a:ext cx="1232164" cy="1189851"/>
          </a:xfrm>
          <a:prstGeom prst="rect">
            <a:avLst/>
          </a:prstGeom>
          <a:noFill/>
          <a:ln>
            <a:noFill/>
          </a:ln>
        </p:spPr>
      </p:pic>
      <p:pic>
        <p:nvPicPr>
          <p:cNvPr id="383" name="Google Shape;383;p10"/>
          <p:cNvPicPr preferRelativeResize="0"/>
          <p:nvPr/>
        </p:nvPicPr>
        <p:blipFill rotWithShape="1">
          <a:blip r:embed="rId4">
            <a:alphaModFix/>
          </a:blip>
          <a:srcRect b="3442" l="1859" r="1858" t="0"/>
          <a:stretch/>
        </p:blipFill>
        <p:spPr>
          <a:xfrm>
            <a:off x="919397" y="2111107"/>
            <a:ext cx="3227508" cy="1828800"/>
          </a:xfrm>
          <a:prstGeom prst="rect">
            <a:avLst/>
          </a:prstGeom>
          <a:noFill/>
          <a:ln>
            <a:noFill/>
          </a:ln>
        </p:spPr>
      </p:pic>
      <p:pic>
        <p:nvPicPr>
          <p:cNvPr id="384" name="Google Shape;384;p10"/>
          <p:cNvPicPr preferRelativeResize="0"/>
          <p:nvPr/>
        </p:nvPicPr>
        <p:blipFill rotWithShape="1">
          <a:blip r:embed="rId5">
            <a:alphaModFix/>
          </a:blip>
          <a:srcRect b="0" l="0" r="0" t="0"/>
          <a:stretch/>
        </p:blipFill>
        <p:spPr>
          <a:xfrm>
            <a:off x="8497835" y="2139249"/>
            <a:ext cx="3254643" cy="1828800"/>
          </a:xfrm>
          <a:prstGeom prst="rect">
            <a:avLst/>
          </a:prstGeom>
          <a:noFill/>
          <a:ln>
            <a:noFill/>
          </a:ln>
        </p:spPr>
      </p:pic>
      <p:sp>
        <p:nvSpPr>
          <p:cNvPr id="385" name="Google Shape;385;p10"/>
          <p:cNvSpPr txBox="1"/>
          <p:nvPr/>
        </p:nvSpPr>
        <p:spPr>
          <a:xfrm>
            <a:off x="5095055" y="2178185"/>
            <a:ext cx="2339930" cy="633503"/>
          </a:xfrm>
          <a:prstGeom prst="rect">
            <a:avLst/>
          </a:prstGeom>
          <a:solidFill>
            <a:srgbClr val="0070C0"/>
          </a:solidFill>
          <a:ln>
            <a:noFill/>
          </a:ln>
          <a:effectLst>
            <a:outerShdw blurRad="44450" algn="ctr" dir="5400000" dist="27940">
              <a:srgbClr val="000000">
                <a:alpha val="31764"/>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rgbClr val="FFFFFF"/>
                </a:solidFill>
                <a:latin typeface="Times New Roman"/>
                <a:ea typeface="Times New Roman"/>
                <a:cs typeface="Times New Roman"/>
                <a:sym typeface="Times New Roman"/>
              </a:rPr>
              <a:t>Manipulation in frequency domain</a:t>
            </a:r>
            <a:endParaRPr/>
          </a:p>
          <a:p>
            <a:pPr indent="0" lvl="0" marL="0" marR="0" rtl="0" algn="ctr">
              <a:spcBef>
                <a:spcPts val="0"/>
              </a:spcBef>
              <a:spcAft>
                <a:spcPts val="0"/>
              </a:spcAft>
              <a:buNone/>
            </a:pPr>
            <a:r>
              <a:t/>
            </a:r>
            <a:endParaRPr sz="1600">
              <a:solidFill>
                <a:srgbClr val="FFFFFF"/>
              </a:solidFill>
              <a:latin typeface="Times New Roman"/>
              <a:ea typeface="Times New Roman"/>
              <a:cs typeface="Times New Roman"/>
              <a:sym typeface="Times New Roman"/>
            </a:endParaRPr>
          </a:p>
        </p:txBody>
      </p:sp>
      <p:sp>
        <p:nvSpPr>
          <p:cNvPr id="386" name="Google Shape;386;p10"/>
          <p:cNvSpPr txBox="1"/>
          <p:nvPr/>
        </p:nvSpPr>
        <p:spPr>
          <a:xfrm>
            <a:off x="5095054" y="3258839"/>
            <a:ext cx="2339930" cy="633503"/>
          </a:xfrm>
          <a:prstGeom prst="rect">
            <a:avLst/>
          </a:prstGeom>
          <a:solidFill>
            <a:srgbClr val="0070C0"/>
          </a:solidFill>
          <a:ln>
            <a:noFill/>
          </a:ln>
          <a:effectLst>
            <a:outerShdw blurRad="44450" algn="ctr" dir="5400000" dist="27940">
              <a:srgbClr val="000000">
                <a:alpha val="31764"/>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rgbClr val="FFFFFF"/>
                </a:solidFill>
                <a:latin typeface="Times New Roman"/>
                <a:ea typeface="Times New Roman"/>
                <a:cs typeface="Times New Roman"/>
                <a:sym typeface="Times New Roman"/>
              </a:rPr>
              <a:t>Conversion to spatial domain</a:t>
            </a:r>
            <a:endParaRPr/>
          </a:p>
          <a:p>
            <a:pPr indent="0" lvl="0" marL="0" marR="0" rtl="0" algn="ctr">
              <a:spcBef>
                <a:spcPts val="0"/>
              </a:spcBef>
              <a:spcAft>
                <a:spcPts val="0"/>
              </a:spcAft>
              <a:buNone/>
            </a:pPr>
            <a:r>
              <a:t/>
            </a:r>
            <a:endParaRPr sz="1600">
              <a:solidFill>
                <a:srgbClr val="FFFFFF"/>
              </a:solidFill>
              <a:latin typeface="Times New Roman"/>
              <a:ea typeface="Times New Roman"/>
              <a:cs typeface="Times New Roman"/>
              <a:sym typeface="Times New Roman"/>
            </a:endParaRPr>
          </a:p>
        </p:txBody>
      </p:sp>
      <p:pic>
        <p:nvPicPr>
          <p:cNvPr id="387" name="Google Shape;387;p10"/>
          <p:cNvPicPr preferRelativeResize="0"/>
          <p:nvPr/>
        </p:nvPicPr>
        <p:blipFill rotWithShape="1">
          <a:blip r:embed="rId6">
            <a:alphaModFix/>
          </a:blip>
          <a:srcRect b="0" l="0" r="0" t="0"/>
          <a:stretch/>
        </p:blipFill>
        <p:spPr>
          <a:xfrm>
            <a:off x="4696060" y="4666839"/>
            <a:ext cx="3249638" cy="1828800"/>
          </a:xfrm>
          <a:prstGeom prst="rect">
            <a:avLst/>
          </a:prstGeom>
          <a:noFill/>
          <a:ln>
            <a:noFill/>
          </a:ln>
        </p:spPr>
      </p:pic>
      <p:sp>
        <p:nvSpPr>
          <p:cNvPr id="388" name="Google Shape;388;p10"/>
          <p:cNvSpPr txBox="1"/>
          <p:nvPr/>
        </p:nvSpPr>
        <p:spPr>
          <a:xfrm>
            <a:off x="8968888" y="4681414"/>
            <a:ext cx="2327564" cy="431368"/>
          </a:xfrm>
          <a:prstGeom prst="rect">
            <a:avLst/>
          </a:prstGeom>
          <a:solidFill>
            <a:srgbClr val="0070C0"/>
          </a:solidFill>
          <a:ln>
            <a:noFill/>
          </a:ln>
          <a:effectLst>
            <a:outerShdw blurRad="44450" algn="ctr" dir="5400000" dist="27940">
              <a:srgbClr val="000000">
                <a:alpha val="31764"/>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Times New Roman"/>
              <a:buNone/>
            </a:pPr>
            <a:r>
              <a:rPr lang="en-US" sz="1600">
                <a:solidFill>
                  <a:srgbClr val="FFFFFF"/>
                </a:solidFill>
                <a:latin typeface="Times New Roman"/>
                <a:ea typeface="Times New Roman"/>
                <a:cs typeface="Times New Roman"/>
                <a:sym typeface="Times New Roman"/>
              </a:rPr>
              <a:t>Wavelet Decomposition</a:t>
            </a:r>
            <a:endParaRPr/>
          </a:p>
        </p:txBody>
      </p:sp>
      <p:sp>
        <p:nvSpPr>
          <p:cNvPr id="389" name="Google Shape;389;p10"/>
          <p:cNvSpPr txBox="1"/>
          <p:nvPr/>
        </p:nvSpPr>
        <p:spPr>
          <a:xfrm>
            <a:off x="1742038" y="1637562"/>
            <a:ext cx="17318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Original picture</a:t>
            </a:r>
            <a:endParaRPr/>
          </a:p>
        </p:txBody>
      </p:sp>
      <p:sp>
        <p:nvSpPr>
          <p:cNvPr id="390" name="Google Shape;390;p10"/>
          <p:cNvSpPr txBox="1"/>
          <p:nvPr/>
        </p:nvSpPr>
        <p:spPr>
          <a:xfrm>
            <a:off x="8996597" y="1663000"/>
            <a:ext cx="203661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Initial Fence Mask</a:t>
            </a:r>
            <a:endParaRPr/>
          </a:p>
        </p:txBody>
      </p:sp>
      <p:sp>
        <p:nvSpPr>
          <p:cNvPr id="391" name="Google Shape;391;p10"/>
          <p:cNvSpPr txBox="1"/>
          <p:nvPr/>
        </p:nvSpPr>
        <p:spPr>
          <a:xfrm>
            <a:off x="2457251" y="5417582"/>
            <a:ext cx="203661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Final Fence Mask</a:t>
            </a:r>
            <a:endParaRPr/>
          </a:p>
        </p:txBody>
      </p:sp>
      <p:sp>
        <p:nvSpPr>
          <p:cNvPr id="392" name="Google Shape;392;p10"/>
          <p:cNvSpPr/>
          <p:nvPr/>
        </p:nvSpPr>
        <p:spPr>
          <a:xfrm>
            <a:off x="4133652" y="2328017"/>
            <a:ext cx="983673" cy="318655"/>
          </a:xfrm>
          <a:prstGeom prst="rightArrow">
            <a:avLst>
              <a:gd fmla="val 50000" name="adj1"/>
              <a:gd fmla="val 50000" name="adj2"/>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93" name="Google Shape;393;p10"/>
          <p:cNvSpPr/>
          <p:nvPr/>
        </p:nvSpPr>
        <p:spPr>
          <a:xfrm>
            <a:off x="7431034" y="3394817"/>
            <a:ext cx="1066799" cy="318655"/>
          </a:xfrm>
          <a:prstGeom prst="rightArrow">
            <a:avLst>
              <a:gd fmla="val 50000" name="adj1"/>
              <a:gd fmla="val 50000" name="adj2"/>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94" name="Google Shape;394;p10"/>
          <p:cNvSpPr/>
          <p:nvPr/>
        </p:nvSpPr>
        <p:spPr>
          <a:xfrm rot="5400000">
            <a:off x="6010944" y="2889130"/>
            <a:ext cx="471054" cy="263235"/>
          </a:xfrm>
          <a:prstGeom prst="rightArrow">
            <a:avLst>
              <a:gd fmla="val 50000" name="adj1"/>
              <a:gd fmla="val 50000" name="adj2"/>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95" name="Google Shape;395;p10"/>
          <p:cNvSpPr/>
          <p:nvPr/>
        </p:nvSpPr>
        <p:spPr>
          <a:xfrm rot="5400000">
            <a:off x="9820944" y="5258259"/>
            <a:ext cx="595743" cy="277088"/>
          </a:xfrm>
          <a:prstGeom prst="rightArrow">
            <a:avLst>
              <a:gd fmla="val 50000" name="adj1"/>
              <a:gd fmla="val 50000" name="adj2"/>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96" name="Google Shape;396;p10"/>
          <p:cNvSpPr/>
          <p:nvPr/>
        </p:nvSpPr>
        <p:spPr>
          <a:xfrm rot="5400000">
            <a:off x="9758599" y="4170678"/>
            <a:ext cx="706580" cy="290942"/>
          </a:xfrm>
          <a:prstGeom prst="rightArrow">
            <a:avLst>
              <a:gd fmla="val 50000" name="adj1"/>
              <a:gd fmla="val 50000" name="adj2"/>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97" name="Google Shape;397;p10"/>
          <p:cNvSpPr/>
          <p:nvPr/>
        </p:nvSpPr>
        <p:spPr>
          <a:xfrm rot="10800000">
            <a:off x="7915942" y="5916343"/>
            <a:ext cx="1330036" cy="304802"/>
          </a:xfrm>
          <a:prstGeom prst="rightArrow">
            <a:avLst>
              <a:gd fmla="val 50000" name="adj1"/>
              <a:gd fmla="val 50000" name="adj2"/>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98" name="Google Shape;398;p10"/>
          <p:cNvSpPr/>
          <p:nvPr/>
        </p:nvSpPr>
        <p:spPr>
          <a:xfrm>
            <a:off x="1394085" y="1172105"/>
            <a:ext cx="983354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entury Gothic"/>
                <a:ea typeface="Century Gothic"/>
                <a:cs typeface="Century Gothic"/>
                <a:sym typeface="Century Gothic"/>
              </a:rPr>
              <a:t>Identifying fence patterns appearing in the foreground of images</a:t>
            </a:r>
            <a:endParaRPr/>
          </a:p>
        </p:txBody>
      </p:sp>
      <p:sp>
        <p:nvSpPr>
          <p:cNvPr id="399" name="Google Shape;399;p10"/>
          <p:cNvSpPr txBox="1"/>
          <p:nvPr>
            <p:ph idx="11" type="ftr"/>
          </p:nvPr>
        </p:nvSpPr>
        <p:spPr>
          <a:xfrm>
            <a:off x="4063476" y="6475446"/>
            <a:ext cx="655068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Removal of Occluding fences from an image               Dept of CSE, BMSCE</a:t>
            </a:r>
            <a:endParaRPr/>
          </a:p>
        </p:txBody>
      </p:sp>
      <p:sp>
        <p:nvSpPr>
          <p:cNvPr id="400" name="Google Shape;400;p10"/>
          <p:cNvSpPr txBox="1"/>
          <p:nvPr>
            <p:ph idx="10" type="dt"/>
          </p:nvPr>
        </p:nvSpPr>
        <p:spPr>
          <a:xfrm>
            <a:off x="10766565" y="6470075"/>
            <a:ext cx="1146283" cy="37039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2019-2020</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11"/>
          <p:cNvSpPr txBox="1"/>
          <p:nvPr/>
        </p:nvSpPr>
        <p:spPr>
          <a:xfrm>
            <a:off x="2084589" y="305455"/>
            <a:ext cx="8131550" cy="705926"/>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168DBA"/>
              </a:buClr>
              <a:buSzPts val="3600"/>
              <a:buFont typeface="Century Gothic"/>
              <a:buNone/>
            </a:pPr>
            <a:r>
              <a:rPr b="0" i="0" lang="en-US" sz="3600" u="none" cap="none" strike="noStrike">
                <a:solidFill>
                  <a:srgbClr val="168DBA"/>
                </a:solidFill>
                <a:latin typeface="Century Gothic"/>
                <a:ea typeface="Century Gothic"/>
                <a:cs typeface="Century Gothic"/>
                <a:sym typeface="Century Gothic"/>
              </a:rPr>
              <a:t>Detailed Design – Defencing</a:t>
            </a:r>
            <a:r>
              <a:rPr baseline="30000" lang="en-US" sz="2500">
                <a:solidFill>
                  <a:srgbClr val="168DBA"/>
                </a:solidFill>
                <a:latin typeface="Century Gothic"/>
                <a:ea typeface="Century Gothic"/>
                <a:cs typeface="Century Gothic"/>
                <a:sym typeface="Century Gothic"/>
              </a:rPr>
              <a:t>[6]</a:t>
            </a:r>
            <a:endParaRPr/>
          </a:p>
        </p:txBody>
      </p:sp>
      <p:sp>
        <p:nvSpPr>
          <p:cNvPr id="407" name="Google Shape;407;p11"/>
          <p:cNvSpPr txBox="1"/>
          <p:nvPr/>
        </p:nvSpPr>
        <p:spPr>
          <a:xfrm>
            <a:off x="8645237" y="5165868"/>
            <a:ext cx="1773382" cy="625331"/>
          </a:xfrm>
          <a:prstGeom prst="rect">
            <a:avLst/>
          </a:prstGeom>
          <a:solidFill>
            <a:srgbClr val="0070C0"/>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Times New Roman"/>
              <a:buNone/>
            </a:pPr>
            <a:r>
              <a:rPr lang="en-US" sz="1600">
                <a:solidFill>
                  <a:srgbClr val="FFFFFF"/>
                </a:solidFill>
                <a:latin typeface="Times New Roman"/>
                <a:ea typeface="Times New Roman"/>
                <a:cs typeface="Times New Roman"/>
                <a:sym typeface="Times New Roman"/>
              </a:rPr>
              <a:t>Morphological closing</a:t>
            </a:r>
            <a:endParaRPr/>
          </a:p>
        </p:txBody>
      </p:sp>
      <p:sp>
        <p:nvSpPr>
          <p:cNvPr id="408" name="Google Shape;408;p11"/>
          <p:cNvSpPr txBox="1"/>
          <p:nvPr/>
        </p:nvSpPr>
        <p:spPr>
          <a:xfrm>
            <a:off x="0" y="6312766"/>
            <a:ext cx="779767"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2000"/>
              <a:buFont typeface="Century Gothic"/>
              <a:buNone/>
            </a:pPr>
            <a:fld id="{00000000-1234-1234-1234-123412341234}" type="slidenum">
              <a:rPr b="0" i="0" lang="en-US" sz="2000" u="none" cap="none" strike="noStrike">
                <a:solidFill>
                  <a:schemeClr val="dk1"/>
                </a:solidFill>
                <a:latin typeface="Century Gothic"/>
                <a:ea typeface="Century Gothic"/>
                <a:cs typeface="Century Gothic"/>
                <a:sym typeface="Century Gothic"/>
              </a:rPr>
              <a:t>‹#›</a:t>
            </a:fld>
            <a:endParaRPr b="0" i="0" sz="2000" u="none" cap="none" strike="noStrike">
              <a:solidFill>
                <a:schemeClr val="dk1"/>
              </a:solidFill>
              <a:latin typeface="Century Gothic"/>
              <a:ea typeface="Century Gothic"/>
              <a:cs typeface="Century Gothic"/>
              <a:sym typeface="Century Gothic"/>
            </a:endParaRPr>
          </a:p>
        </p:txBody>
      </p:sp>
      <p:pic>
        <p:nvPicPr>
          <p:cNvPr descr="C:\Users\user\Desktop\bmsce.png" id="409" name="Google Shape;409;p11"/>
          <p:cNvPicPr preferRelativeResize="0"/>
          <p:nvPr/>
        </p:nvPicPr>
        <p:blipFill rotWithShape="1">
          <a:blip r:embed="rId3">
            <a:alphaModFix/>
          </a:blip>
          <a:srcRect b="0" l="0" r="0" t="0"/>
          <a:stretch/>
        </p:blipFill>
        <p:spPr>
          <a:xfrm>
            <a:off x="10888530" y="122206"/>
            <a:ext cx="1232164" cy="1189851"/>
          </a:xfrm>
          <a:prstGeom prst="rect">
            <a:avLst/>
          </a:prstGeom>
          <a:noFill/>
          <a:ln>
            <a:noFill/>
          </a:ln>
        </p:spPr>
      </p:pic>
      <p:pic>
        <p:nvPicPr>
          <p:cNvPr id="410" name="Google Shape;410;p11"/>
          <p:cNvPicPr preferRelativeResize="0"/>
          <p:nvPr/>
        </p:nvPicPr>
        <p:blipFill rotWithShape="1">
          <a:blip r:embed="rId4">
            <a:alphaModFix/>
          </a:blip>
          <a:srcRect b="3442" l="1859" r="1858" t="0"/>
          <a:stretch/>
        </p:blipFill>
        <p:spPr>
          <a:xfrm>
            <a:off x="304800" y="1556471"/>
            <a:ext cx="3227508" cy="1828800"/>
          </a:xfrm>
          <a:prstGeom prst="rect">
            <a:avLst/>
          </a:prstGeom>
          <a:noFill/>
          <a:ln>
            <a:noFill/>
          </a:ln>
        </p:spPr>
      </p:pic>
      <p:pic>
        <p:nvPicPr>
          <p:cNvPr id="411" name="Google Shape;411;p11"/>
          <p:cNvPicPr preferRelativeResize="0"/>
          <p:nvPr/>
        </p:nvPicPr>
        <p:blipFill rotWithShape="1">
          <a:blip r:embed="rId5">
            <a:alphaModFix/>
          </a:blip>
          <a:srcRect b="0" l="0" r="0" t="0"/>
          <a:stretch/>
        </p:blipFill>
        <p:spPr>
          <a:xfrm>
            <a:off x="7883238" y="1584613"/>
            <a:ext cx="3254643" cy="1828800"/>
          </a:xfrm>
          <a:prstGeom prst="rect">
            <a:avLst/>
          </a:prstGeom>
          <a:noFill/>
          <a:ln>
            <a:noFill/>
          </a:ln>
        </p:spPr>
      </p:pic>
      <p:sp>
        <p:nvSpPr>
          <p:cNvPr id="412" name="Google Shape;412;p11"/>
          <p:cNvSpPr txBox="1"/>
          <p:nvPr/>
        </p:nvSpPr>
        <p:spPr>
          <a:xfrm>
            <a:off x="4480458" y="1623549"/>
            <a:ext cx="2339930" cy="633503"/>
          </a:xfrm>
          <a:prstGeom prst="rect">
            <a:avLst/>
          </a:prstGeom>
          <a:solidFill>
            <a:srgbClr val="00B050"/>
          </a:solidFill>
          <a:ln>
            <a:noFill/>
          </a:ln>
          <a:effectLst>
            <a:outerShdw blurRad="44450" algn="ctr" dir="5400000" dist="27940">
              <a:srgbClr val="000000">
                <a:alpha val="31764"/>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rgbClr val="FFFFFF"/>
                </a:solidFill>
                <a:latin typeface="Times New Roman"/>
                <a:ea typeface="Times New Roman"/>
                <a:cs typeface="Times New Roman"/>
                <a:sym typeface="Times New Roman"/>
              </a:rPr>
              <a:t>Manipulation in frequency domain</a:t>
            </a:r>
            <a:endParaRPr/>
          </a:p>
          <a:p>
            <a:pPr indent="0" lvl="0" marL="0" marR="0" rtl="0" algn="ctr">
              <a:spcBef>
                <a:spcPts val="0"/>
              </a:spcBef>
              <a:spcAft>
                <a:spcPts val="0"/>
              </a:spcAft>
              <a:buNone/>
            </a:pPr>
            <a:r>
              <a:t/>
            </a:r>
            <a:endParaRPr sz="1600">
              <a:solidFill>
                <a:srgbClr val="FFFFFF"/>
              </a:solidFill>
              <a:latin typeface="Times New Roman"/>
              <a:ea typeface="Times New Roman"/>
              <a:cs typeface="Times New Roman"/>
              <a:sym typeface="Times New Roman"/>
            </a:endParaRPr>
          </a:p>
        </p:txBody>
      </p:sp>
      <p:sp>
        <p:nvSpPr>
          <p:cNvPr id="413" name="Google Shape;413;p11"/>
          <p:cNvSpPr txBox="1"/>
          <p:nvPr/>
        </p:nvSpPr>
        <p:spPr>
          <a:xfrm>
            <a:off x="4480457" y="2704203"/>
            <a:ext cx="2339930" cy="633503"/>
          </a:xfrm>
          <a:prstGeom prst="rect">
            <a:avLst/>
          </a:prstGeom>
          <a:solidFill>
            <a:srgbClr val="0070C0"/>
          </a:solidFill>
          <a:ln>
            <a:noFill/>
          </a:ln>
          <a:effectLst>
            <a:outerShdw blurRad="44450" algn="ctr" dir="5400000" dist="27940">
              <a:srgbClr val="000000">
                <a:alpha val="31764"/>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rgbClr val="FFFFFF"/>
                </a:solidFill>
                <a:latin typeface="Times New Roman"/>
                <a:ea typeface="Times New Roman"/>
                <a:cs typeface="Times New Roman"/>
                <a:sym typeface="Times New Roman"/>
              </a:rPr>
              <a:t>Conversion to spatial domain</a:t>
            </a:r>
            <a:endParaRPr/>
          </a:p>
          <a:p>
            <a:pPr indent="0" lvl="0" marL="0" marR="0" rtl="0" algn="ctr">
              <a:spcBef>
                <a:spcPts val="0"/>
              </a:spcBef>
              <a:spcAft>
                <a:spcPts val="0"/>
              </a:spcAft>
              <a:buNone/>
            </a:pPr>
            <a:r>
              <a:t/>
            </a:r>
            <a:endParaRPr sz="1600">
              <a:solidFill>
                <a:srgbClr val="FFFFFF"/>
              </a:solidFill>
              <a:latin typeface="Times New Roman"/>
              <a:ea typeface="Times New Roman"/>
              <a:cs typeface="Times New Roman"/>
              <a:sym typeface="Times New Roman"/>
            </a:endParaRPr>
          </a:p>
        </p:txBody>
      </p:sp>
      <p:pic>
        <p:nvPicPr>
          <p:cNvPr id="414" name="Google Shape;414;p11"/>
          <p:cNvPicPr preferRelativeResize="0"/>
          <p:nvPr/>
        </p:nvPicPr>
        <p:blipFill rotWithShape="1">
          <a:blip r:embed="rId6">
            <a:alphaModFix/>
          </a:blip>
          <a:srcRect b="0" l="0" r="0" t="0"/>
          <a:stretch/>
        </p:blipFill>
        <p:spPr>
          <a:xfrm>
            <a:off x="4081463" y="4112203"/>
            <a:ext cx="3249638" cy="1828800"/>
          </a:xfrm>
          <a:prstGeom prst="rect">
            <a:avLst/>
          </a:prstGeom>
          <a:noFill/>
          <a:ln>
            <a:noFill/>
          </a:ln>
        </p:spPr>
      </p:pic>
      <p:sp>
        <p:nvSpPr>
          <p:cNvPr id="415" name="Google Shape;415;p11"/>
          <p:cNvSpPr txBox="1"/>
          <p:nvPr/>
        </p:nvSpPr>
        <p:spPr>
          <a:xfrm>
            <a:off x="8354291" y="4126778"/>
            <a:ext cx="2327564" cy="431368"/>
          </a:xfrm>
          <a:prstGeom prst="rect">
            <a:avLst/>
          </a:prstGeom>
          <a:solidFill>
            <a:srgbClr val="0070C0"/>
          </a:solidFill>
          <a:ln>
            <a:noFill/>
          </a:ln>
          <a:effectLst>
            <a:outerShdw blurRad="44450" algn="ctr" dir="5400000" dist="27940">
              <a:srgbClr val="000000">
                <a:alpha val="31764"/>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Times New Roman"/>
              <a:buNone/>
            </a:pPr>
            <a:r>
              <a:rPr lang="en-US" sz="1600">
                <a:solidFill>
                  <a:srgbClr val="FFFFFF"/>
                </a:solidFill>
                <a:latin typeface="Times New Roman"/>
                <a:ea typeface="Times New Roman"/>
                <a:cs typeface="Times New Roman"/>
                <a:sym typeface="Times New Roman"/>
              </a:rPr>
              <a:t>Wavelet Decomposition</a:t>
            </a:r>
            <a:endParaRPr/>
          </a:p>
        </p:txBody>
      </p:sp>
      <p:sp>
        <p:nvSpPr>
          <p:cNvPr id="416" name="Google Shape;416;p11"/>
          <p:cNvSpPr txBox="1"/>
          <p:nvPr/>
        </p:nvSpPr>
        <p:spPr>
          <a:xfrm>
            <a:off x="1607127" y="1052945"/>
            <a:ext cx="17318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Original picture</a:t>
            </a:r>
            <a:endParaRPr/>
          </a:p>
        </p:txBody>
      </p:sp>
      <p:sp>
        <p:nvSpPr>
          <p:cNvPr id="417" name="Google Shape;417;p11"/>
          <p:cNvSpPr txBox="1"/>
          <p:nvPr/>
        </p:nvSpPr>
        <p:spPr>
          <a:xfrm>
            <a:off x="8382000" y="1108364"/>
            <a:ext cx="203661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Initial Fence Mask</a:t>
            </a:r>
            <a:endParaRPr/>
          </a:p>
        </p:txBody>
      </p:sp>
      <p:sp>
        <p:nvSpPr>
          <p:cNvPr id="418" name="Google Shape;418;p11"/>
          <p:cNvSpPr txBox="1"/>
          <p:nvPr/>
        </p:nvSpPr>
        <p:spPr>
          <a:xfrm>
            <a:off x="1842654" y="4862946"/>
            <a:ext cx="203661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Final Fence Mask</a:t>
            </a:r>
            <a:endParaRPr/>
          </a:p>
        </p:txBody>
      </p:sp>
      <p:sp>
        <p:nvSpPr>
          <p:cNvPr id="419" name="Google Shape;419;p11"/>
          <p:cNvSpPr/>
          <p:nvPr/>
        </p:nvSpPr>
        <p:spPr>
          <a:xfrm>
            <a:off x="3519055" y="1773381"/>
            <a:ext cx="983673" cy="318655"/>
          </a:xfrm>
          <a:prstGeom prst="rightArrow">
            <a:avLst>
              <a:gd fmla="val 50000" name="adj1"/>
              <a:gd fmla="val 50000" name="adj2"/>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20" name="Google Shape;420;p11"/>
          <p:cNvSpPr/>
          <p:nvPr/>
        </p:nvSpPr>
        <p:spPr>
          <a:xfrm>
            <a:off x="6816437" y="2840181"/>
            <a:ext cx="1066799" cy="318655"/>
          </a:xfrm>
          <a:prstGeom prst="rightArrow">
            <a:avLst>
              <a:gd fmla="val 50000" name="adj1"/>
              <a:gd fmla="val 50000" name="adj2"/>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21" name="Google Shape;421;p11"/>
          <p:cNvSpPr/>
          <p:nvPr/>
        </p:nvSpPr>
        <p:spPr>
          <a:xfrm rot="5400000">
            <a:off x="5396347" y="2334494"/>
            <a:ext cx="471054" cy="263235"/>
          </a:xfrm>
          <a:prstGeom prst="rightArrow">
            <a:avLst>
              <a:gd fmla="val 50000" name="adj1"/>
              <a:gd fmla="val 50000" name="adj2"/>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22" name="Google Shape;422;p11"/>
          <p:cNvSpPr/>
          <p:nvPr/>
        </p:nvSpPr>
        <p:spPr>
          <a:xfrm rot="5400000">
            <a:off x="9206347" y="4703623"/>
            <a:ext cx="595743" cy="277088"/>
          </a:xfrm>
          <a:prstGeom prst="rightArrow">
            <a:avLst>
              <a:gd fmla="val 50000" name="adj1"/>
              <a:gd fmla="val 50000" name="adj2"/>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23" name="Google Shape;423;p11"/>
          <p:cNvSpPr/>
          <p:nvPr/>
        </p:nvSpPr>
        <p:spPr>
          <a:xfrm rot="5400000">
            <a:off x="9144002" y="3616042"/>
            <a:ext cx="706580" cy="290942"/>
          </a:xfrm>
          <a:prstGeom prst="rightArrow">
            <a:avLst>
              <a:gd fmla="val 50000" name="adj1"/>
              <a:gd fmla="val 50000" name="adj2"/>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24" name="Google Shape;424;p11"/>
          <p:cNvSpPr/>
          <p:nvPr/>
        </p:nvSpPr>
        <p:spPr>
          <a:xfrm rot="10800000">
            <a:off x="7301345" y="5361707"/>
            <a:ext cx="1330036" cy="304802"/>
          </a:xfrm>
          <a:prstGeom prst="rightArrow">
            <a:avLst>
              <a:gd fmla="val 50000" name="adj1"/>
              <a:gd fmla="val 50000" name="adj2"/>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25" name="Google Shape;425;p11"/>
          <p:cNvSpPr txBox="1"/>
          <p:nvPr>
            <p:ph idx="11" type="ftr"/>
          </p:nvPr>
        </p:nvSpPr>
        <p:spPr>
          <a:xfrm>
            <a:off x="4063476" y="6475446"/>
            <a:ext cx="655068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Removal of Occluding fences from an image               Dept of CSE, BMSCE</a:t>
            </a:r>
            <a:endParaRPr/>
          </a:p>
        </p:txBody>
      </p:sp>
      <p:sp>
        <p:nvSpPr>
          <p:cNvPr id="426" name="Google Shape;426;p11"/>
          <p:cNvSpPr txBox="1"/>
          <p:nvPr>
            <p:ph idx="10" type="dt"/>
          </p:nvPr>
        </p:nvSpPr>
        <p:spPr>
          <a:xfrm>
            <a:off x="10766565" y="6470075"/>
            <a:ext cx="1146283" cy="37039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2019-2020</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12"/>
          <p:cNvSpPr txBox="1"/>
          <p:nvPr>
            <p:ph type="title"/>
          </p:nvPr>
        </p:nvSpPr>
        <p:spPr>
          <a:xfrm>
            <a:off x="2565216" y="138544"/>
            <a:ext cx="8911687" cy="900545"/>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Century Gothic"/>
              <a:buNone/>
            </a:pPr>
            <a:r>
              <a:rPr lang="en-US"/>
              <a:t>Manipulation in frequency domain</a:t>
            </a:r>
            <a:endParaRPr/>
          </a:p>
        </p:txBody>
      </p:sp>
      <p:sp>
        <p:nvSpPr>
          <p:cNvPr id="432" name="Google Shape;432;p12"/>
          <p:cNvSpPr txBox="1"/>
          <p:nvPr>
            <p:ph idx="12" type="sldNum"/>
          </p:nvPr>
        </p:nvSpPr>
        <p:spPr>
          <a:xfrm>
            <a:off x="0" y="6326620"/>
            <a:ext cx="7797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chemeClr val="dk1"/>
                </a:solidFill>
              </a:rPr>
              <a:t>‹#›</a:t>
            </a:fld>
            <a:endParaRPr>
              <a:solidFill>
                <a:schemeClr val="dk1"/>
              </a:solidFill>
            </a:endParaRPr>
          </a:p>
        </p:txBody>
      </p:sp>
      <p:sp>
        <p:nvSpPr>
          <p:cNvPr id="433" name="Google Shape;433;p12"/>
          <p:cNvSpPr/>
          <p:nvPr/>
        </p:nvSpPr>
        <p:spPr>
          <a:xfrm>
            <a:off x="6096000" y="1166383"/>
            <a:ext cx="60960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Image is converted to the frequency or Fourier domain which deals with the rate at which the pixel values are changing in spatial domain.</a:t>
            </a:r>
            <a:endParaRPr/>
          </a:p>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This is done using the Fourier transform.</a:t>
            </a:r>
            <a:endParaRPr/>
          </a:p>
        </p:txBody>
      </p:sp>
      <p:pic>
        <p:nvPicPr>
          <p:cNvPr descr="fft.JPG" id="434" name="Google Shape;434;p12"/>
          <p:cNvPicPr preferRelativeResize="0"/>
          <p:nvPr/>
        </p:nvPicPr>
        <p:blipFill rotWithShape="1">
          <a:blip r:embed="rId3">
            <a:alphaModFix/>
          </a:blip>
          <a:srcRect b="0" l="0" r="0" t="0"/>
          <a:stretch/>
        </p:blipFill>
        <p:spPr>
          <a:xfrm>
            <a:off x="193963" y="731262"/>
            <a:ext cx="5716065" cy="3799176"/>
          </a:xfrm>
          <a:prstGeom prst="rect">
            <a:avLst/>
          </a:prstGeom>
          <a:noFill/>
          <a:ln>
            <a:noFill/>
          </a:ln>
        </p:spPr>
      </p:pic>
      <p:pic>
        <p:nvPicPr>
          <p:cNvPr descr="hf.JPG" id="435" name="Google Shape;435;p12"/>
          <p:cNvPicPr preferRelativeResize="0"/>
          <p:nvPr/>
        </p:nvPicPr>
        <p:blipFill rotWithShape="1">
          <a:blip r:embed="rId4">
            <a:alphaModFix/>
          </a:blip>
          <a:srcRect b="0" l="0" r="0" t="0"/>
          <a:stretch/>
        </p:blipFill>
        <p:spPr>
          <a:xfrm>
            <a:off x="6069157" y="2994746"/>
            <a:ext cx="2990850" cy="3057525"/>
          </a:xfrm>
          <a:prstGeom prst="rect">
            <a:avLst/>
          </a:prstGeom>
          <a:noFill/>
          <a:ln>
            <a:noFill/>
          </a:ln>
        </p:spPr>
      </p:pic>
      <p:pic>
        <p:nvPicPr>
          <p:cNvPr descr="key.JPG" id="436" name="Google Shape;436;p12"/>
          <p:cNvPicPr preferRelativeResize="0"/>
          <p:nvPr/>
        </p:nvPicPr>
        <p:blipFill rotWithShape="1">
          <a:blip r:embed="rId5">
            <a:alphaModFix/>
          </a:blip>
          <a:srcRect b="0" l="0" r="0" t="0"/>
          <a:stretch/>
        </p:blipFill>
        <p:spPr>
          <a:xfrm>
            <a:off x="4045528" y="6035820"/>
            <a:ext cx="5019675" cy="466725"/>
          </a:xfrm>
          <a:prstGeom prst="rect">
            <a:avLst/>
          </a:prstGeom>
          <a:noFill/>
          <a:ln>
            <a:noFill/>
          </a:ln>
        </p:spPr>
      </p:pic>
      <p:sp>
        <p:nvSpPr>
          <p:cNvPr id="437" name="Google Shape;437;p12"/>
          <p:cNvSpPr/>
          <p:nvPr/>
        </p:nvSpPr>
        <p:spPr>
          <a:xfrm>
            <a:off x="9227126" y="4172635"/>
            <a:ext cx="2964873"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High frequency components correspond to edges in an image</a:t>
            </a:r>
            <a:endParaRPr/>
          </a:p>
        </p:txBody>
      </p:sp>
      <p:pic>
        <p:nvPicPr>
          <p:cNvPr descr="code.JPG" id="438" name="Google Shape;438;p12"/>
          <p:cNvPicPr preferRelativeResize="0"/>
          <p:nvPr/>
        </p:nvPicPr>
        <p:blipFill rotWithShape="1">
          <a:blip r:embed="rId6">
            <a:alphaModFix/>
          </a:blip>
          <a:srcRect b="0" l="0" r="0" t="0"/>
          <a:stretch/>
        </p:blipFill>
        <p:spPr>
          <a:xfrm>
            <a:off x="0" y="4913174"/>
            <a:ext cx="6054436" cy="1104900"/>
          </a:xfrm>
          <a:prstGeom prst="rect">
            <a:avLst/>
          </a:prstGeom>
          <a:noFill/>
          <a:ln>
            <a:noFill/>
          </a:ln>
        </p:spPr>
      </p:pic>
      <p:pic>
        <p:nvPicPr>
          <p:cNvPr descr="C:\Users\user\Desktop\bmsce.png" id="439" name="Google Shape;439;p12"/>
          <p:cNvPicPr preferRelativeResize="0"/>
          <p:nvPr/>
        </p:nvPicPr>
        <p:blipFill rotWithShape="1">
          <a:blip r:embed="rId7">
            <a:alphaModFix/>
          </a:blip>
          <a:srcRect b="0" l="0" r="0" t="0"/>
          <a:stretch/>
        </p:blipFill>
        <p:spPr>
          <a:xfrm>
            <a:off x="10888530" y="122206"/>
            <a:ext cx="1232164" cy="1189851"/>
          </a:xfrm>
          <a:prstGeom prst="rect">
            <a:avLst/>
          </a:prstGeom>
          <a:noFill/>
          <a:ln>
            <a:noFill/>
          </a:ln>
        </p:spPr>
      </p:pic>
      <p:sp>
        <p:nvSpPr>
          <p:cNvPr id="440" name="Google Shape;440;p12"/>
          <p:cNvSpPr txBox="1"/>
          <p:nvPr/>
        </p:nvSpPr>
        <p:spPr>
          <a:xfrm>
            <a:off x="4063476" y="6553824"/>
            <a:ext cx="6550688"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888888"/>
              </a:buClr>
              <a:buSzPts val="1100"/>
              <a:buFont typeface="Century Gothic"/>
              <a:buNone/>
            </a:pPr>
            <a:r>
              <a:rPr lang="en-US" sz="1100">
                <a:solidFill>
                  <a:srgbClr val="888888"/>
                </a:solidFill>
                <a:latin typeface="Century Gothic"/>
                <a:ea typeface="Century Gothic"/>
                <a:cs typeface="Century Gothic"/>
                <a:sym typeface="Century Gothic"/>
              </a:rPr>
              <a:t>Removal of Occluding fences from an image               Dept of CSE, BMSCE</a:t>
            </a:r>
            <a:endParaRPr sz="1100">
              <a:solidFill>
                <a:srgbClr val="888888"/>
              </a:solidFill>
              <a:latin typeface="Century Gothic"/>
              <a:ea typeface="Century Gothic"/>
              <a:cs typeface="Century Gothic"/>
              <a:sym typeface="Century Gothic"/>
            </a:endParaRPr>
          </a:p>
        </p:txBody>
      </p:sp>
      <p:sp>
        <p:nvSpPr>
          <p:cNvPr id="441" name="Google Shape;441;p12"/>
          <p:cNvSpPr txBox="1"/>
          <p:nvPr>
            <p:ph idx="10" type="dt"/>
          </p:nvPr>
        </p:nvSpPr>
        <p:spPr>
          <a:xfrm>
            <a:off x="10766565" y="6470075"/>
            <a:ext cx="1146283" cy="37039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2019-2020</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13"/>
          <p:cNvSpPr txBox="1"/>
          <p:nvPr/>
        </p:nvSpPr>
        <p:spPr>
          <a:xfrm>
            <a:off x="2084589" y="305455"/>
            <a:ext cx="8131550" cy="705926"/>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168DBA"/>
              </a:buClr>
              <a:buSzPts val="3600"/>
              <a:buFont typeface="Century Gothic"/>
              <a:buNone/>
            </a:pPr>
            <a:r>
              <a:rPr b="0" i="0" lang="en-US" sz="3600" u="none" cap="none" strike="noStrike">
                <a:solidFill>
                  <a:srgbClr val="168DBA"/>
                </a:solidFill>
                <a:latin typeface="Century Gothic"/>
                <a:ea typeface="Century Gothic"/>
                <a:cs typeface="Century Gothic"/>
                <a:sym typeface="Century Gothic"/>
              </a:rPr>
              <a:t>Detailed Design – Defencing</a:t>
            </a:r>
            <a:r>
              <a:rPr baseline="30000" lang="en-US" sz="2500">
                <a:solidFill>
                  <a:srgbClr val="168DBA"/>
                </a:solidFill>
                <a:latin typeface="Century Gothic"/>
                <a:ea typeface="Century Gothic"/>
                <a:cs typeface="Century Gothic"/>
                <a:sym typeface="Century Gothic"/>
              </a:rPr>
              <a:t>[6]</a:t>
            </a:r>
            <a:endParaRPr/>
          </a:p>
        </p:txBody>
      </p:sp>
      <p:sp>
        <p:nvSpPr>
          <p:cNvPr id="448" name="Google Shape;448;p13"/>
          <p:cNvSpPr txBox="1"/>
          <p:nvPr/>
        </p:nvSpPr>
        <p:spPr>
          <a:xfrm>
            <a:off x="8645237" y="5165868"/>
            <a:ext cx="1773382" cy="625331"/>
          </a:xfrm>
          <a:prstGeom prst="rect">
            <a:avLst/>
          </a:prstGeom>
          <a:solidFill>
            <a:srgbClr val="0070C0"/>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Times New Roman"/>
              <a:buNone/>
            </a:pPr>
            <a:r>
              <a:rPr lang="en-US" sz="1600">
                <a:solidFill>
                  <a:srgbClr val="FFFFFF"/>
                </a:solidFill>
                <a:latin typeface="Times New Roman"/>
                <a:ea typeface="Times New Roman"/>
                <a:cs typeface="Times New Roman"/>
                <a:sym typeface="Times New Roman"/>
              </a:rPr>
              <a:t>Morphological closing</a:t>
            </a:r>
            <a:endParaRPr/>
          </a:p>
        </p:txBody>
      </p:sp>
      <p:sp>
        <p:nvSpPr>
          <p:cNvPr id="449" name="Google Shape;449;p13"/>
          <p:cNvSpPr txBox="1"/>
          <p:nvPr/>
        </p:nvSpPr>
        <p:spPr>
          <a:xfrm>
            <a:off x="0" y="6312766"/>
            <a:ext cx="779767"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2000"/>
              <a:buFont typeface="Century Gothic"/>
              <a:buNone/>
            </a:pPr>
            <a:fld id="{00000000-1234-1234-1234-123412341234}" type="slidenum">
              <a:rPr b="0" i="0" lang="en-US" sz="2000" u="none" cap="none" strike="noStrike">
                <a:solidFill>
                  <a:schemeClr val="dk1"/>
                </a:solidFill>
                <a:latin typeface="Century Gothic"/>
                <a:ea typeface="Century Gothic"/>
                <a:cs typeface="Century Gothic"/>
                <a:sym typeface="Century Gothic"/>
              </a:rPr>
              <a:t>‹#›</a:t>
            </a:fld>
            <a:endParaRPr b="0" i="0" sz="2000" u="none" cap="none" strike="noStrike">
              <a:solidFill>
                <a:schemeClr val="dk1"/>
              </a:solidFill>
              <a:latin typeface="Century Gothic"/>
              <a:ea typeface="Century Gothic"/>
              <a:cs typeface="Century Gothic"/>
              <a:sym typeface="Century Gothic"/>
            </a:endParaRPr>
          </a:p>
        </p:txBody>
      </p:sp>
      <p:pic>
        <p:nvPicPr>
          <p:cNvPr descr="C:\Users\user\Desktop\bmsce.png" id="450" name="Google Shape;450;p13"/>
          <p:cNvPicPr preferRelativeResize="0"/>
          <p:nvPr/>
        </p:nvPicPr>
        <p:blipFill rotWithShape="1">
          <a:blip r:embed="rId3">
            <a:alphaModFix/>
          </a:blip>
          <a:srcRect b="0" l="0" r="0" t="0"/>
          <a:stretch/>
        </p:blipFill>
        <p:spPr>
          <a:xfrm>
            <a:off x="10888530" y="122206"/>
            <a:ext cx="1232164" cy="1189851"/>
          </a:xfrm>
          <a:prstGeom prst="rect">
            <a:avLst/>
          </a:prstGeom>
          <a:noFill/>
          <a:ln>
            <a:noFill/>
          </a:ln>
        </p:spPr>
      </p:pic>
      <p:pic>
        <p:nvPicPr>
          <p:cNvPr id="451" name="Google Shape;451;p13"/>
          <p:cNvPicPr preferRelativeResize="0"/>
          <p:nvPr/>
        </p:nvPicPr>
        <p:blipFill rotWithShape="1">
          <a:blip r:embed="rId4">
            <a:alphaModFix/>
          </a:blip>
          <a:srcRect b="3442" l="1859" r="1858" t="0"/>
          <a:stretch/>
        </p:blipFill>
        <p:spPr>
          <a:xfrm>
            <a:off x="304800" y="1556471"/>
            <a:ext cx="3227508" cy="1828800"/>
          </a:xfrm>
          <a:prstGeom prst="rect">
            <a:avLst/>
          </a:prstGeom>
          <a:noFill/>
          <a:ln>
            <a:noFill/>
          </a:ln>
        </p:spPr>
      </p:pic>
      <p:pic>
        <p:nvPicPr>
          <p:cNvPr id="452" name="Google Shape;452;p13"/>
          <p:cNvPicPr preferRelativeResize="0"/>
          <p:nvPr/>
        </p:nvPicPr>
        <p:blipFill rotWithShape="1">
          <a:blip r:embed="rId5">
            <a:alphaModFix/>
          </a:blip>
          <a:srcRect b="0" l="0" r="0" t="0"/>
          <a:stretch/>
        </p:blipFill>
        <p:spPr>
          <a:xfrm>
            <a:off x="7883238" y="1584613"/>
            <a:ext cx="3254643" cy="1828800"/>
          </a:xfrm>
          <a:prstGeom prst="rect">
            <a:avLst/>
          </a:prstGeom>
          <a:noFill/>
          <a:ln>
            <a:noFill/>
          </a:ln>
        </p:spPr>
      </p:pic>
      <p:sp>
        <p:nvSpPr>
          <p:cNvPr id="453" name="Google Shape;453;p13"/>
          <p:cNvSpPr txBox="1"/>
          <p:nvPr/>
        </p:nvSpPr>
        <p:spPr>
          <a:xfrm>
            <a:off x="4480458" y="1623549"/>
            <a:ext cx="2339930" cy="633503"/>
          </a:xfrm>
          <a:prstGeom prst="rect">
            <a:avLst/>
          </a:prstGeom>
          <a:solidFill>
            <a:srgbClr val="0070C0"/>
          </a:solidFill>
          <a:ln>
            <a:noFill/>
          </a:ln>
          <a:effectLst>
            <a:outerShdw blurRad="44450" algn="ctr" dir="5400000" dist="27940">
              <a:srgbClr val="000000">
                <a:alpha val="31764"/>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rgbClr val="FFFFFF"/>
                </a:solidFill>
                <a:latin typeface="Times New Roman"/>
                <a:ea typeface="Times New Roman"/>
                <a:cs typeface="Times New Roman"/>
                <a:sym typeface="Times New Roman"/>
              </a:rPr>
              <a:t>Manipulation in frequency domain</a:t>
            </a:r>
            <a:endParaRPr/>
          </a:p>
          <a:p>
            <a:pPr indent="0" lvl="0" marL="0" marR="0" rtl="0" algn="ctr">
              <a:spcBef>
                <a:spcPts val="0"/>
              </a:spcBef>
              <a:spcAft>
                <a:spcPts val="0"/>
              </a:spcAft>
              <a:buNone/>
            </a:pPr>
            <a:r>
              <a:t/>
            </a:r>
            <a:endParaRPr sz="1600">
              <a:solidFill>
                <a:srgbClr val="FFFFFF"/>
              </a:solidFill>
              <a:latin typeface="Times New Roman"/>
              <a:ea typeface="Times New Roman"/>
              <a:cs typeface="Times New Roman"/>
              <a:sym typeface="Times New Roman"/>
            </a:endParaRPr>
          </a:p>
        </p:txBody>
      </p:sp>
      <p:sp>
        <p:nvSpPr>
          <p:cNvPr id="454" name="Google Shape;454;p13"/>
          <p:cNvSpPr txBox="1"/>
          <p:nvPr/>
        </p:nvSpPr>
        <p:spPr>
          <a:xfrm>
            <a:off x="4480457" y="2704203"/>
            <a:ext cx="2339930" cy="633503"/>
          </a:xfrm>
          <a:prstGeom prst="rect">
            <a:avLst/>
          </a:prstGeom>
          <a:solidFill>
            <a:srgbClr val="00B050"/>
          </a:solidFill>
          <a:ln>
            <a:noFill/>
          </a:ln>
          <a:effectLst>
            <a:outerShdw blurRad="44450" algn="ctr" dir="5400000" dist="27940">
              <a:srgbClr val="000000">
                <a:alpha val="31764"/>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rgbClr val="FFFFFF"/>
                </a:solidFill>
                <a:latin typeface="Times New Roman"/>
                <a:ea typeface="Times New Roman"/>
                <a:cs typeface="Times New Roman"/>
                <a:sym typeface="Times New Roman"/>
              </a:rPr>
              <a:t>Conversion to spatial domain</a:t>
            </a:r>
            <a:endParaRPr/>
          </a:p>
          <a:p>
            <a:pPr indent="0" lvl="0" marL="0" marR="0" rtl="0" algn="ctr">
              <a:spcBef>
                <a:spcPts val="0"/>
              </a:spcBef>
              <a:spcAft>
                <a:spcPts val="0"/>
              </a:spcAft>
              <a:buNone/>
            </a:pPr>
            <a:r>
              <a:t/>
            </a:r>
            <a:endParaRPr sz="1600">
              <a:solidFill>
                <a:srgbClr val="FFFFFF"/>
              </a:solidFill>
              <a:latin typeface="Times New Roman"/>
              <a:ea typeface="Times New Roman"/>
              <a:cs typeface="Times New Roman"/>
              <a:sym typeface="Times New Roman"/>
            </a:endParaRPr>
          </a:p>
        </p:txBody>
      </p:sp>
      <p:pic>
        <p:nvPicPr>
          <p:cNvPr id="455" name="Google Shape;455;p13"/>
          <p:cNvPicPr preferRelativeResize="0"/>
          <p:nvPr/>
        </p:nvPicPr>
        <p:blipFill rotWithShape="1">
          <a:blip r:embed="rId6">
            <a:alphaModFix/>
          </a:blip>
          <a:srcRect b="0" l="0" r="0" t="0"/>
          <a:stretch/>
        </p:blipFill>
        <p:spPr>
          <a:xfrm>
            <a:off x="4081463" y="4112203"/>
            <a:ext cx="3249638" cy="1828800"/>
          </a:xfrm>
          <a:prstGeom prst="rect">
            <a:avLst/>
          </a:prstGeom>
          <a:noFill/>
          <a:ln>
            <a:noFill/>
          </a:ln>
        </p:spPr>
      </p:pic>
      <p:sp>
        <p:nvSpPr>
          <p:cNvPr id="456" name="Google Shape;456;p13"/>
          <p:cNvSpPr txBox="1"/>
          <p:nvPr/>
        </p:nvSpPr>
        <p:spPr>
          <a:xfrm>
            <a:off x="8354291" y="4126778"/>
            <a:ext cx="2327564" cy="431368"/>
          </a:xfrm>
          <a:prstGeom prst="rect">
            <a:avLst/>
          </a:prstGeom>
          <a:solidFill>
            <a:srgbClr val="0070C0"/>
          </a:solidFill>
          <a:ln>
            <a:noFill/>
          </a:ln>
          <a:effectLst>
            <a:outerShdw blurRad="44450" algn="ctr" dir="5400000" dist="27940">
              <a:srgbClr val="000000">
                <a:alpha val="31764"/>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Times New Roman"/>
              <a:buNone/>
            </a:pPr>
            <a:r>
              <a:rPr lang="en-US" sz="1600">
                <a:solidFill>
                  <a:srgbClr val="FFFFFF"/>
                </a:solidFill>
                <a:latin typeface="Times New Roman"/>
                <a:ea typeface="Times New Roman"/>
                <a:cs typeface="Times New Roman"/>
                <a:sym typeface="Times New Roman"/>
              </a:rPr>
              <a:t>Wavelet Decomposition</a:t>
            </a:r>
            <a:endParaRPr/>
          </a:p>
        </p:txBody>
      </p:sp>
      <p:sp>
        <p:nvSpPr>
          <p:cNvPr id="457" name="Google Shape;457;p13"/>
          <p:cNvSpPr txBox="1"/>
          <p:nvPr/>
        </p:nvSpPr>
        <p:spPr>
          <a:xfrm>
            <a:off x="1607127" y="1052945"/>
            <a:ext cx="17318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Original picture</a:t>
            </a:r>
            <a:endParaRPr/>
          </a:p>
        </p:txBody>
      </p:sp>
      <p:sp>
        <p:nvSpPr>
          <p:cNvPr id="458" name="Google Shape;458;p13"/>
          <p:cNvSpPr txBox="1"/>
          <p:nvPr/>
        </p:nvSpPr>
        <p:spPr>
          <a:xfrm>
            <a:off x="8382000" y="1108364"/>
            <a:ext cx="203661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Initial Fence Mask</a:t>
            </a:r>
            <a:endParaRPr/>
          </a:p>
        </p:txBody>
      </p:sp>
      <p:sp>
        <p:nvSpPr>
          <p:cNvPr id="459" name="Google Shape;459;p13"/>
          <p:cNvSpPr txBox="1"/>
          <p:nvPr/>
        </p:nvSpPr>
        <p:spPr>
          <a:xfrm>
            <a:off x="1842654" y="4862946"/>
            <a:ext cx="203661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Final Fence Mask</a:t>
            </a:r>
            <a:endParaRPr/>
          </a:p>
        </p:txBody>
      </p:sp>
      <p:sp>
        <p:nvSpPr>
          <p:cNvPr id="460" name="Google Shape;460;p13"/>
          <p:cNvSpPr/>
          <p:nvPr/>
        </p:nvSpPr>
        <p:spPr>
          <a:xfrm>
            <a:off x="3519055" y="1773381"/>
            <a:ext cx="983673" cy="318655"/>
          </a:xfrm>
          <a:prstGeom prst="rightArrow">
            <a:avLst>
              <a:gd fmla="val 50000" name="adj1"/>
              <a:gd fmla="val 50000" name="adj2"/>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61" name="Google Shape;461;p13"/>
          <p:cNvSpPr/>
          <p:nvPr/>
        </p:nvSpPr>
        <p:spPr>
          <a:xfrm>
            <a:off x="6816437" y="2840181"/>
            <a:ext cx="1066799" cy="318655"/>
          </a:xfrm>
          <a:prstGeom prst="rightArrow">
            <a:avLst>
              <a:gd fmla="val 50000" name="adj1"/>
              <a:gd fmla="val 50000" name="adj2"/>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62" name="Google Shape;462;p13"/>
          <p:cNvSpPr/>
          <p:nvPr/>
        </p:nvSpPr>
        <p:spPr>
          <a:xfrm rot="5400000">
            <a:off x="5396347" y="2334494"/>
            <a:ext cx="471054" cy="263235"/>
          </a:xfrm>
          <a:prstGeom prst="rightArrow">
            <a:avLst>
              <a:gd fmla="val 50000" name="adj1"/>
              <a:gd fmla="val 50000" name="adj2"/>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63" name="Google Shape;463;p13"/>
          <p:cNvSpPr/>
          <p:nvPr/>
        </p:nvSpPr>
        <p:spPr>
          <a:xfrm rot="5400000">
            <a:off x="9206347" y="4703623"/>
            <a:ext cx="595743" cy="277088"/>
          </a:xfrm>
          <a:prstGeom prst="rightArrow">
            <a:avLst>
              <a:gd fmla="val 50000" name="adj1"/>
              <a:gd fmla="val 50000" name="adj2"/>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64" name="Google Shape;464;p13"/>
          <p:cNvSpPr/>
          <p:nvPr/>
        </p:nvSpPr>
        <p:spPr>
          <a:xfrm rot="5400000">
            <a:off x="9144002" y="3616042"/>
            <a:ext cx="706580" cy="290942"/>
          </a:xfrm>
          <a:prstGeom prst="rightArrow">
            <a:avLst>
              <a:gd fmla="val 50000" name="adj1"/>
              <a:gd fmla="val 50000" name="adj2"/>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65" name="Google Shape;465;p13"/>
          <p:cNvSpPr/>
          <p:nvPr/>
        </p:nvSpPr>
        <p:spPr>
          <a:xfrm rot="10800000">
            <a:off x="7301345" y="5361707"/>
            <a:ext cx="1330036" cy="304802"/>
          </a:xfrm>
          <a:prstGeom prst="rightArrow">
            <a:avLst>
              <a:gd fmla="val 50000" name="adj1"/>
              <a:gd fmla="val 50000" name="adj2"/>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66" name="Google Shape;466;p13"/>
          <p:cNvSpPr txBox="1"/>
          <p:nvPr>
            <p:ph idx="11" type="ftr"/>
          </p:nvPr>
        </p:nvSpPr>
        <p:spPr>
          <a:xfrm>
            <a:off x="4063476" y="6475446"/>
            <a:ext cx="655068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Removal of Occluding fences from an image               Dept of CSE, BMSCE</a:t>
            </a:r>
            <a:endParaRPr/>
          </a:p>
        </p:txBody>
      </p:sp>
      <p:sp>
        <p:nvSpPr>
          <p:cNvPr id="467" name="Google Shape;467;p13"/>
          <p:cNvSpPr txBox="1"/>
          <p:nvPr>
            <p:ph idx="10" type="dt"/>
          </p:nvPr>
        </p:nvSpPr>
        <p:spPr>
          <a:xfrm>
            <a:off x="10766565" y="6470075"/>
            <a:ext cx="1146283" cy="37039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2019-2020</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14"/>
          <p:cNvSpPr txBox="1"/>
          <p:nvPr>
            <p:ph type="title"/>
          </p:nvPr>
        </p:nvSpPr>
        <p:spPr>
          <a:xfrm>
            <a:off x="3341072" y="110840"/>
            <a:ext cx="7271512" cy="803564"/>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Century Gothic"/>
              <a:buNone/>
            </a:pPr>
            <a:r>
              <a:rPr lang="en-US"/>
              <a:t>Quasi-periodic texture filtering</a:t>
            </a:r>
            <a:endParaRPr/>
          </a:p>
        </p:txBody>
      </p:sp>
      <p:sp>
        <p:nvSpPr>
          <p:cNvPr id="473" name="Google Shape;473;p14"/>
          <p:cNvSpPr txBox="1"/>
          <p:nvPr>
            <p:ph idx="12" type="sldNum"/>
          </p:nvPr>
        </p:nvSpPr>
        <p:spPr>
          <a:xfrm>
            <a:off x="419639" y="6328820"/>
            <a:ext cx="7797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enter image description here" id="474" name="Google Shape;474;p14"/>
          <p:cNvPicPr preferRelativeResize="0"/>
          <p:nvPr/>
        </p:nvPicPr>
        <p:blipFill rotWithShape="1">
          <a:blip r:embed="rId3">
            <a:alphaModFix/>
          </a:blip>
          <a:srcRect b="0" l="0" r="0" t="0"/>
          <a:stretch/>
        </p:blipFill>
        <p:spPr>
          <a:xfrm>
            <a:off x="0" y="4171538"/>
            <a:ext cx="2728292" cy="2686462"/>
          </a:xfrm>
          <a:prstGeom prst="rect">
            <a:avLst/>
          </a:prstGeom>
          <a:noFill/>
          <a:ln>
            <a:noFill/>
          </a:ln>
        </p:spPr>
      </p:pic>
      <p:pic>
        <p:nvPicPr>
          <p:cNvPr descr="enter image description here" id="475" name="Google Shape;475;p14"/>
          <p:cNvPicPr preferRelativeResize="0"/>
          <p:nvPr/>
        </p:nvPicPr>
        <p:blipFill rotWithShape="1">
          <a:blip r:embed="rId4">
            <a:alphaModFix/>
          </a:blip>
          <a:srcRect b="0" l="0" r="0" t="0"/>
          <a:stretch/>
        </p:blipFill>
        <p:spPr>
          <a:xfrm>
            <a:off x="0" y="-58056"/>
            <a:ext cx="2853522" cy="2809771"/>
          </a:xfrm>
          <a:prstGeom prst="rect">
            <a:avLst/>
          </a:prstGeom>
          <a:noFill/>
          <a:ln>
            <a:noFill/>
          </a:ln>
        </p:spPr>
      </p:pic>
      <p:sp>
        <p:nvSpPr>
          <p:cNvPr id="476" name="Google Shape;476;p14"/>
          <p:cNvSpPr/>
          <p:nvPr/>
        </p:nvSpPr>
        <p:spPr>
          <a:xfrm rot="5400000">
            <a:off x="586294" y="3315640"/>
            <a:ext cx="1454724" cy="337559"/>
          </a:xfrm>
          <a:prstGeom prst="rightArrow">
            <a:avLst>
              <a:gd fmla="val 50000" name="adj1"/>
              <a:gd fmla="val 50000" name="adj2"/>
            </a:avLst>
          </a:prstGeom>
          <a:solidFill>
            <a:schemeClr val="accent2"/>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77" name="Google Shape;477;p14"/>
          <p:cNvSpPr txBox="1"/>
          <p:nvPr/>
        </p:nvSpPr>
        <p:spPr>
          <a:xfrm>
            <a:off x="471054" y="3028868"/>
            <a:ext cx="120534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High Pass Filter</a:t>
            </a:r>
            <a:endParaRPr/>
          </a:p>
        </p:txBody>
      </p:sp>
      <p:sp>
        <p:nvSpPr>
          <p:cNvPr id="478" name="Google Shape;478;p14"/>
          <p:cNvSpPr/>
          <p:nvPr/>
        </p:nvSpPr>
        <p:spPr>
          <a:xfrm>
            <a:off x="8991600" y="900542"/>
            <a:ext cx="3200400" cy="397031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dk1"/>
                </a:solidFill>
                <a:latin typeface="Century Gothic"/>
                <a:ea typeface="Century Gothic"/>
                <a:cs typeface="Century Gothic"/>
                <a:sym typeface="Century Gothic"/>
              </a:rPr>
              <a:t>High pass filter – which allows only high frequencies to go through - can be used to sharpen an image and isolate the edges which constitute it.</a:t>
            </a:r>
            <a:endParaRPr/>
          </a:p>
          <a:p>
            <a:pPr indent="0" lvl="0" marL="0" marR="0" rtl="0" algn="just">
              <a:spcBef>
                <a:spcPts val="0"/>
              </a:spcBef>
              <a:spcAft>
                <a:spcPts val="0"/>
              </a:spcAft>
              <a:buNone/>
            </a:pPr>
            <a:r>
              <a:rPr lang="en-US" sz="1800">
                <a:solidFill>
                  <a:schemeClr val="dk1"/>
                </a:solidFill>
                <a:latin typeface="Century Gothic"/>
                <a:ea typeface="Century Gothic"/>
                <a:cs typeface="Century Gothic"/>
                <a:sym typeface="Century Gothic"/>
              </a:rPr>
              <a:t>	</a:t>
            </a:r>
            <a:endParaRPr/>
          </a:p>
          <a:p>
            <a:pPr indent="0" lvl="0" marL="0" marR="0" rtl="0" algn="just">
              <a:spcBef>
                <a:spcPts val="0"/>
              </a:spcBef>
              <a:spcAft>
                <a:spcPts val="0"/>
              </a:spcAft>
              <a:buNone/>
            </a:pPr>
            <a:r>
              <a:rPr lang="en-US" sz="1800">
                <a:solidFill>
                  <a:schemeClr val="dk1"/>
                </a:solidFill>
                <a:latin typeface="Century Gothic"/>
                <a:ea typeface="Century Gothic"/>
                <a:cs typeface="Century Gothic"/>
                <a:sym typeface="Century Gothic"/>
              </a:rPr>
              <a:t>Applying a band pass filter helps reduce noise in those edges</a:t>
            </a:r>
            <a:endParaRPr/>
          </a:p>
          <a:p>
            <a:pPr indent="0" lvl="0" marL="0" marR="0" rtl="0" algn="just">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0" lvl="0" marL="0" marR="0" rtl="0" algn="just">
              <a:spcBef>
                <a:spcPts val="0"/>
              </a:spcBef>
              <a:spcAft>
                <a:spcPts val="0"/>
              </a:spcAft>
              <a:buNone/>
            </a:pPr>
            <a:r>
              <a:rPr lang="en-US" sz="1800">
                <a:solidFill>
                  <a:schemeClr val="dk1"/>
                </a:solidFill>
                <a:latin typeface="Century Gothic"/>
                <a:ea typeface="Century Gothic"/>
                <a:cs typeface="Century Gothic"/>
                <a:sym typeface="Century Gothic"/>
              </a:rPr>
              <a:t>The image is then inverse-transformed back to the spatial domain</a:t>
            </a:r>
            <a:endParaRPr/>
          </a:p>
        </p:txBody>
      </p:sp>
      <p:pic>
        <p:nvPicPr>
          <p:cNvPr descr="code2.JPG" id="479" name="Google Shape;479;p14"/>
          <p:cNvPicPr preferRelativeResize="0"/>
          <p:nvPr/>
        </p:nvPicPr>
        <p:blipFill rotWithShape="1">
          <a:blip r:embed="rId5">
            <a:alphaModFix/>
          </a:blip>
          <a:srcRect b="0" l="0" r="0" t="0"/>
          <a:stretch/>
        </p:blipFill>
        <p:spPr>
          <a:xfrm>
            <a:off x="3200400" y="4909838"/>
            <a:ext cx="8991600" cy="1619177"/>
          </a:xfrm>
          <a:prstGeom prst="rect">
            <a:avLst/>
          </a:prstGeom>
          <a:noFill/>
          <a:ln>
            <a:noFill/>
          </a:ln>
        </p:spPr>
      </p:pic>
      <p:pic>
        <p:nvPicPr>
          <p:cNvPr descr="idft.JPG" id="480" name="Google Shape;480;p14"/>
          <p:cNvPicPr preferRelativeResize="0"/>
          <p:nvPr/>
        </p:nvPicPr>
        <p:blipFill rotWithShape="1">
          <a:blip r:embed="rId6">
            <a:alphaModFix/>
          </a:blip>
          <a:srcRect b="0" l="0" r="0" t="0"/>
          <a:stretch/>
        </p:blipFill>
        <p:spPr>
          <a:xfrm>
            <a:off x="2840180" y="865543"/>
            <a:ext cx="6192462" cy="3969694"/>
          </a:xfrm>
          <a:prstGeom prst="rect">
            <a:avLst/>
          </a:prstGeom>
          <a:noFill/>
          <a:ln>
            <a:noFill/>
          </a:ln>
        </p:spPr>
      </p:pic>
      <p:pic>
        <p:nvPicPr>
          <p:cNvPr descr="C:\Users\user\Desktop\bmsce.png" id="481" name="Google Shape;481;p14"/>
          <p:cNvPicPr preferRelativeResize="0"/>
          <p:nvPr/>
        </p:nvPicPr>
        <p:blipFill rotWithShape="1">
          <a:blip r:embed="rId7">
            <a:alphaModFix/>
          </a:blip>
          <a:srcRect b="0" l="0" r="0" t="0"/>
          <a:stretch/>
        </p:blipFill>
        <p:spPr>
          <a:xfrm>
            <a:off x="11242623" y="-1"/>
            <a:ext cx="949377" cy="974361"/>
          </a:xfrm>
          <a:prstGeom prst="rect">
            <a:avLst/>
          </a:prstGeom>
          <a:noFill/>
          <a:ln>
            <a:noFill/>
          </a:ln>
        </p:spPr>
      </p:pic>
      <p:sp>
        <p:nvSpPr>
          <p:cNvPr id="482" name="Google Shape;482;p14"/>
          <p:cNvSpPr txBox="1"/>
          <p:nvPr>
            <p:ph idx="11" type="ftr"/>
          </p:nvPr>
        </p:nvSpPr>
        <p:spPr>
          <a:xfrm>
            <a:off x="4063476" y="6475446"/>
            <a:ext cx="655068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Removal of Occluding fences from an image               Dept of CSE, BMSCE</a:t>
            </a:r>
            <a:endParaRPr/>
          </a:p>
        </p:txBody>
      </p:sp>
      <p:sp>
        <p:nvSpPr>
          <p:cNvPr id="483" name="Google Shape;483;p14"/>
          <p:cNvSpPr txBox="1"/>
          <p:nvPr>
            <p:ph idx="10" type="dt"/>
          </p:nvPr>
        </p:nvSpPr>
        <p:spPr>
          <a:xfrm>
            <a:off x="10766565" y="6470075"/>
            <a:ext cx="1146283" cy="37039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2019-2020</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15"/>
          <p:cNvSpPr txBox="1"/>
          <p:nvPr/>
        </p:nvSpPr>
        <p:spPr>
          <a:xfrm>
            <a:off x="2084589" y="305455"/>
            <a:ext cx="8131550" cy="705926"/>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168DBA"/>
              </a:buClr>
              <a:buSzPts val="3600"/>
              <a:buFont typeface="Century Gothic"/>
              <a:buNone/>
            </a:pPr>
            <a:r>
              <a:rPr b="0" i="0" lang="en-US" sz="3600" u="none" cap="none" strike="noStrike">
                <a:solidFill>
                  <a:srgbClr val="168DBA"/>
                </a:solidFill>
                <a:latin typeface="Century Gothic"/>
                <a:ea typeface="Century Gothic"/>
                <a:cs typeface="Century Gothic"/>
                <a:sym typeface="Century Gothic"/>
              </a:rPr>
              <a:t>Detailed Design – Defencing</a:t>
            </a:r>
            <a:r>
              <a:rPr baseline="30000" lang="en-US" sz="2500">
                <a:solidFill>
                  <a:srgbClr val="168DBA"/>
                </a:solidFill>
                <a:latin typeface="Century Gothic"/>
                <a:ea typeface="Century Gothic"/>
                <a:cs typeface="Century Gothic"/>
                <a:sym typeface="Century Gothic"/>
              </a:rPr>
              <a:t>[6]</a:t>
            </a:r>
            <a:endParaRPr/>
          </a:p>
        </p:txBody>
      </p:sp>
      <p:sp>
        <p:nvSpPr>
          <p:cNvPr id="490" name="Google Shape;490;p15"/>
          <p:cNvSpPr txBox="1"/>
          <p:nvPr/>
        </p:nvSpPr>
        <p:spPr>
          <a:xfrm>
            <a:off x="8645237" y="5165868"/>
            <a:ext cx="1773382" cy="625331"/>
          </a:xfrm>
          <a:prstGeom prst="rect">
            <a:avLst/>
          </a:prstGeom>
          <a:solidFill>
            <a:srgbClr val="0070C0"/>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Times New Roman"/>
              <a:buNone/>
            </a:pPr>
            <a:r>
              <a:rPr lang="en-US" sz="1600">
                <a:solidFill>
                  <a:srgbClr val="FFFFFF"/>
                </a:solidFill>
                <a:latin typeface="Times New Roman"/>
                <a:ea typeface="Times New Roman"/>
                <a:cs typeface="Times New Roman"/>
                <a:sym typeface="Times New Roman"/>
              </a:rPr>
              <a:t>Morphological closing</a:t>
            </a:r>
            <a:endParaRPr/>
          </a:p>
        </p:txBody>
      </p:sp>
      <p:sp>
        <p:nvSpPr>
          <p:cNvPr id="491" name="Google Shape;491;p15"/>
          <p:cNvSpPr txBox="1"/>
          <p:nvPr/>
        </p:nvSpPr>
        <p:spPr>
          <a:xfrm>
            <a:off x="0" y="6312766"/>
            <a:ext cx="779767"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2000"/>
              <a:buFont typeface="Century Gothic"/>
              <a:buNone/>
            </a:pPr>
            <a:fld id="{00000000-1234-1234-1234-123412341234}" type="slidenum">
              <a:rPr b="0" i="0" lang="en-US" sz="2000" u="none" cap="none" strike="noStrike">
                <a:solidFill>
                  <a:schemeClr val="dk1"/>
                </a:solidFill>
                <a:latin typeface="Century Gothic"/>
                <a:ea typeface="Century Gothic"/>
                <a:cs typeface="Century Gothic"/>
                <a:sym typeface="Century Gothic"/>
              </a:rPr>
              <a:t>‹#›</a:t>
            </a:fld>
            <a:endParaRPr b="0" i="0" sz="2000" u="none" cap="none" strike="noStrike">
              <a:solidFill>
                <a:schemeClr val="dk1"/>
              </a:solidFill>
              <a:latin typeface="Century Gothic"/>
              <a:ea typeface="Century Gothic"/>
              <a:cs typeface="Century Gothic"/>
              <a:sym typeface="Century Gothic"/>
            </a:endParaRPr>
          </a:p>
        </p:txBody>
      </p:sp>
      <p:pic>
        <p:nvPicPr>
          <p:cNvPr descr="C:\Users\user\Desktop\bmsce.png" id="492" name="Google Shape;492;p15"/>
          <p:cNvPicPr preferRelativeResize="0"/>
          <p:nvPr/>
        </p:nvPicPr>
        <p:blipFill rotWithShape="1">
          <a:blip r:embed="rId3">
            <a:alphaModFix/>
          </a:blip>
          <a:srcRect b="0" l="0" r="0" t="0"/>
          <a:stretch/>
        </p:blipFill>
        <p:spPr>
          <a:xfrm>
            <a:off x="10888530" y="122206"/>
            <a:ext cx="1232164" cy="1189851"/>
          </a:xfrm>
          <a:prstGeom prst="rect">
            <a:avLst/>
          </a:prstGeom>
          <a:noFill/>
          <a:ln>
            <a:noFill/>
          </a:ln>
        </p:spPr>
      </p:pic>
      <p:pic>
        <p:nvPicPr>
          <p:cNvPr id="493" name="Google Shape;493;p15"/>
          <p:cNvPicPr preferRelativeResize="0"/>
          <p:nvPr/>
        </p:nvPicPr>
        <p:blipFill rotWithShape="1">
          <a:blip r:embed="rId4">
            <a:alphaModFix/>
          </a:blip>
          <a:srcRect b="3442" l="1859" r="1858" t="0"/>
          <a:stretch/>
        </p:blipFill>
        <p:spPr>
          <a:xfrm>
            <a:off x="304800" y="1556471"/>
            <a:ext cx="3227508" cy="1828800"/>
          </a:xfrm>
          <a:prstGeom prst="rect">
            <a:avLst/>
          </a:prstGeom>
          <a:noFill/>
          <a:ln>
            <a:noFill/>
          </a:ln>
        </p:spPr>
      </p:pic>
      <p:pic>
        <p:nvPicPr>
          <p:cNvPr id="494" name="Google Shape;494;p15"/>
          <p:cNvPicPr preferRelativeResize="0"/>
          <p:nvPr/>
        </p:nvPicPr>
        <p:blipFill rotWithShape="1">
          <a:blip r:embed="rId5">
            <a:alphaModFix/>
          </a:blip>
          <a:srcRect b="0" l="0" r="0" t="0"/>
          <a:stretch/>
        </p:blipFill>
        <p:spPr>
          <a:xfrm>
            <a:off x="7883238" y="1584613"/>
            <a:ext cx="3254643" cy="1828800"/>
          </a:xfrm>
          <a:prstGeom prst="rect">
            <a:avLst/>
          </a:prstGeom>
          <a:noFill/>
          <a:ln>
            <a:noFill/>
          </a:ln>
        </p:spPr>
      </p:pic>
      <p:sp>
        <p:nvSpPr>
          <p:cNvPr id="495" name="Google Shape;495;p15"/>
          <p:cNvSpPr txBox="1"/>
          <p:nvPr/>
        </p:nvSpPr>
        <p:spPr>
          <a:xfrm>
            <a:off x="4480458" y="1623549"/>
            <a:ext cx="2339930" cy="633503"/>
          </a:xfrm>
          <a:prstGeom prst="rect">
            <a:avLst/>
          </a:prstGeom>
          <a:solidFill>
            <a:srgbClr val="0070C0"/>
          </a:solidFill>
          <a:ln>
            <a:noFill/>
          </a:ln>
          <a:effectLst>
            <a:outerShdw blurRad="44450" algn="ctr" dir="5400000" dist="27940">
              <a:srgbClr val="000000">
                <a:alpha val="31764"/>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rgbClr val="FFFFFF"/>
                </a:solidFill>
                <a:latin typeface="Times New Roman"/>
                <a:ea typeface="Times New Roman"/>
                <a:cs typeface="Times New Roman"/>
                <a:sym typeface="Times New Roman"/>
              </a:rPr>
              <a:t>Manipulation in frequency domain</a:t>
            </a:r>
            <a:endParaRPr/>
          </a:p>
          <a:p>
            <a:pPr indent="0" lvl="0" marL="0" marR="0" rtl="0" algn="ctr">
              <a:spcBef>
                <a:spcPts val="0"/>
              </a:spcBef>
              <a:spcAft>
                <a:spcPts val="0"/>
              </a:spcAft>
              <a:buNone/>
            </a:pPr>
            <a:r>
              <a:t/>
            </a:r>
            <a:endParaRPr sz="1600">
              <a:solidFill>
                <a:srgbClr val="FFFFFF"/>
              </a:solidFill>
              <a:latin typeface="Times New Roman"/>
              <a:ea typeface="Times New Roman"/>
              <a:cs typeface="Times New Roman"/>
              <a:sym typeface="Times New Roman"/>
            </a:endParaRPr>
          </a:p>
        </p:txBody>
      </p:sp>
      <p:sp>
        <p:nvSpPr>
          <p:cNvPr id="496" name="Google Shape;496;p15"/>
          <p:cNvSpPr txBox="1"/>
          <p:nvPr/>
        </p:nvSpPr>
        <p:spPr>
          <a:xfrm>
            <a:off x="4480457" y="2704203"/>
            <a:ext cx="2339930" cy="633503"/>
          </a:xfrm>
          <a:prstGeom prst="rect">
            <a:avLst/>
          </a:prstGeom>
          <a:solidFill>
            <a:srgbClr val="0070C0"/>
          </a:solidFill>
          <a:ln>
            <a:noFill/>
          </a:ln>
          <a:effectLst>
            <a:outerShdw blurRad="44450" algn="ctr" dir="5400000" dist="27940">
              <a:srgbClr val="000000">
                <a:alpha val="31764"/>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rgbClr val="FFFFFF"/>
                </a:solidFill>
                <a:latin typeface="Times New Roman"/>
                <a:ea typeface="Times New Roman"/>
                <a:cs typeface="Times New Roman"/>
                <a:sym typeface="Times New Roman"/>
              </a:rPr>
              <a:t>Conversion to spatial domain</a:t>
            </a:r>
            <a:endParaRPr/>
          </a:p>
          <a:p>
            <a:pPr indent="0" lvl="0" marL="0" marR="0" rtl="0" algn="ctr">
              <a:spcBef>
                <a:spcPts val="0"/>
              </a:spcBef>
              <a:spcAft>
                <a:spcPts val="0"/>
              </a:spcAft>
              <a:buNone/>
            </a:pPr>
            <a:r>
              <a:t/>
            </a:r>
            <a:endParaRPr sz="1600">
              <a:solidFill>
                <a:srgbClr val="FFFFFF"/>
              </a:solidFill>
              <a:latin typeface="Times New Roman"/>
              <a:ea typeface="Times New Roman"/>
              <a:cs typeface="Times New Roman"/>
              <a:sym typeface="Times New Roman"/>
            </a:endParaRPr>
          </a:p>
        </p:txBody>
      </p:sp>
      <p:pic>
        <p:nvPicPr>
          <p:cNvPr id="497" name="Google Shape;497;p15"/>
          <p:cNvPicPr preferRelativeResize="0"/>
          <p:nvPr/>
        </p:nvPicPr>
        <p:blipFill rotWithShape="1">
          <a:blip r:embed="rId6">
            <a:alphaModFix/>
          </a:blip>
          <a:srcRect b="0" l="0" r="0" t="0"/>
          <a:stretch/>
        </p:blipFill>
        <p:spPr>
          <a:xfrm>
            <a:off x="4081463" y="4112203"/>
            <a:ext cx="3249638" cy="1828800"/>
          </a:xfrm>
          <a:prstGeom prst="rect">
            <a:avLst/>
          </a:prstGeom>
          <a:noFill/>
          <a:ln>
            <a:noFill/>
          </a:ln>
        </p:spPr>
      </p:pic>
      <p:sp>
        <p:nvSpPr>
          <p:cNvPr id="498" name="Google Shape;498;p15"/>
          <p:cNvSpPr txBox="1"/>
          <p:nvPr/>
        </p:nvSpPr>
        <p:spPr>
          <a:xfrm>
            <a:off x="8354291" y="4126778"/>
            <a:ext cx="2327564" cy="431368"/>
          </a:xfrm>
          <a:prstGeom prst="rect">
            <a:avLst/>
          </a:prstGeom>
          <a:solidFill>
            <a:srgbClr val="00B050"/>
          </a:solidFill>
          <a:ln>
            <a:noFill/>
          </a:ln>
          <a:effectLst>
            <a:outerShdw blurRad="44450" algn="ctr" dir="5400000" dist="27940">
              <a:srgbClr val="000000">
                <a:alpha val="31764"/>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Times New Roman"/>
              <a:buNone/>
            </a:pPr>
            <a:r>
              <a:rPr lang="en-US" sz="1600">
                <a:solidFill>
                  <a:srgbClr val="FFFFFF"/>
                </a:solidFill>
                <a:latin typeface="Times New Roman"/>
                <a:ea typeface="Times New Roman"/>
                <a:cs typeface="Times New Roman"/>
                <a:sym typeface="Times New Roman"/>
              </a:rPr>
              <a:t>Wavelet Decomposition</a:t>
            </a:r>
            <a:endParaRPr/>
          </a:p>
        </p:txBody>
      </p:sp>
      <p:sp>
        <p:nvSpPr>
          <p:cNvPr id="499" name="Google Shape;499;p15"/>
          <p:cNvSpPr txBox="1"/>
          <p:nvPr/>
        </p:nvSpPr>
        <p:spPr>
          <a:xfrm>
            <a:off x="1607127" y="1052945"/>
            <a:ext cx="17318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Original picture</a:t>
            </a:r>
            <a:endParaRPr/>
          </a:p>
        </p:txBody>
      </p:sp>
      <p:sp>
        <p:nvSpPr>
          <p:cNvPr id="500" name="Google Shape;500;p15"/>
          <p:cNvSpPr txBox="1"/>
          <p:nvPr/>
        </p:nvSpPr>
        <p:spPr>
          <a:xfrm>
            <a:off x="8382000" y="1108364"/>
            <a:ext cx="203661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Initial Fence Mask</a:t>
            </a:r>
            <a:endParaRPr/>
          </a:p>
        </p:txBody>
      </p:sp>
      <p:sp>
        <p:nvSpPr>
          <p:cNvPr id="501" name="Google Shape;501;p15"/>
          <p:cNvSpPr txBox="1"/>
          <p:nvPr/>
        </p:nvSpPr>
        <p:spPr>
          <a:xfrm>
            <a:off x="1842654" y="4862946"/>
            <a:ext cx="203661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Final Fence Mask</a:t>
            </a:r>
            <a:endParaRPr/>
          </a:p>
        </p:txBody>
      </p:sp>
      <p:sp>
        <p:nvSpPr>
          <p:cNvPr id="502" name="Google Shape;502;p15"/>
          <p:cNvSpPr/>
          <p:nvPr/>
        </p:nvSpPr>
        <p:spPr>
          <a:xfrm>
            <a:off x="3519055" y="1773381"/>
            <a:ext cx="983673" cy="318655"/>
          </a:xfrm>
          <a:prstGeom prst="rightArrow">
            <a:avLst>
              <a:gd fmla="val 50000" name="adj1"/>
              <a:gd fmla="val 50000" name="adj2"/>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03" name="Google Shape;503;p15"/>
          <p:cNvSpPr/>
          <p:nvPr/>
        </p:nvSpPr>
        <p:spPr>
          <a:xfrm>
            <a:off x="6816437" y="2840181"/>
            <a:ext cx="1066799" cy="318655"/>
          </a:xfrm>
          <a:prstGeom prst="rightArrow">
            <a:avLst>
              <a:gd fmla="val 50000" name="adj1"/>
              <a:gd fmla="val 50000" name="adj2"/>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04" name="Google Shape;504;p15"/>
          <p:cNvSpPr/>
          <p:nvPr/>
        </p:nvSpPr>
        <p:spPr>
          <a:xfrm rot="5400000">
            <a:off x="5396347" y="2334494"/>
            <a:ext cx="471054" cy="263235"/>
          </a:xfrm>
          <a:prstGeom prst="rightArrow">
            <a:avLst>
              <a:gd fmla="val 50000" name="adj1"/>
              <a:gd fmla="val 50000" name="adj2"/>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05" name="Google Shape;505;p15"/>
          <p:cNvSpPr/>
          <p:nvPr/>
        </p:nvSpPr>
        <p:spPr>
          <a:xfrm rot="5400000">
            <a:off x="9206347" y="4703623"/>
            <a:ext cx="595743" cy="277088"/>
          </a:xfrm>
          <a:prstGeom prst="rightArrow">
            <a:avLst>
              <a:gd fmla="val 50000" name="adj1"/>
              <a:gd fmla="val 50000" name="adj2"/>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06" name="Google Shape;506;p15"/>
          <p:cNvSpPr/>
          <p:nvPr/>
        </p:nvSpPr>
        <p:spPr>
          <a:xfrm rot="5400000">
            <a:off x="9144002" y="3616042"/>
            <a:ext cx="706580" cy="290942"/>
          </a:xfrm>
          <a:prstGeom prst="rightArrow">
            <a:avLst>
              <a:gd fmla="val 50000" name="adj1"/>
              <a:gd fmla="val 50000" name="adj2"/>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07" name="Google Shape;507;p15"/>
          <p:cNvSpPr/>
          <p:nvPr/>
        </p:nvSpPr>
        <p:spPr>
          <a:xfrm rot="10800000">
            <a:off x="7301345" y="5361707"/>
            <a:ext cx="1330036" cy="304802"/>
          </a:xfrm>
          <a:prstGeom prst="rightArrow">
            <a:avLst>
              <a:gd fmla="val 50000" name="adj1"/>
              <a:gd fmla="val 50000" name="adj2"/>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08" name="Google Shape;508;p15"/>
          <p:cNvSpPr txBox="1"/>
          <p:nvPr>
            <p:ph idx="11" type="ftr"/>
          </p:nvPr>
        </p:nvSpPr>
        <p:spPr>
          <a:xfrm>
            <a:off x="4063476" y="6475446"/>
            <a:ext cx="655068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Removal of Occluding fences from an image               Dept of CSE, BMSCE</a:t>
            </a:r>
            <a:endParaRPr/>
          </a:p>
        </p:txBody>
      </p:sp>
      <p:sp>
        <p:nvSpPr>
          <p:cNvPr id="509" name="Google Shape;509;p15"/>
          <p:cNvSpPr txBox="1"/>
          <p:nvPr>
            <p:ph idx="10" type="dt"/>
          </p:nvPr>
        </p:nvSpPr>
        <p:spPr>
          <a:xfrm>
            <a:off x="10766565" y="6470075"/>
            <a:ext cx="1146283" cy="37039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2019-2020</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16"/>
          <p:cNvSpPr txBox="1"/>
          <p:nvPr>
            <p:ph type="title"/>
          </p:nvPr>
        </p:nvSpPr>
        <p:spPr>
          <a:xfrm>
            <a:off x="244842" y="59960"/>
            <a:ext cx="10987788" cy="1019331"/>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400"/>
              <a:buFont typeface="Century Gothic"/>
              <a:buNone/>
            </a:pPr>
            <a:r>
              <a:rPr lang="en-US" sz="3400"/>
              <a:t>Wavelet Decomposition – Multiresolution Processing</a:t>
            </a:r>
            <a:endParaRPr/>
          </a:p>
        </p:txBody>
      </p:sp>
      <p:sp>
        <p:nvSpPr>
          <p:cNvPr id="516" name="Google Shape;516;p16"/>
          <p:cNvSpPr txBox="1"/>
          <p:nvPr>
            <p:ph idx="12" type="sldNum"/>
          </p:nvPr>
        </p:nvSpPr>
        <p:spPr>
          <a:xfrm>
            <a:off x="0" y="6314966"/>
            <a:ext cx="7797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chemeClr val="dk1"/>
                </a:solidFill>
              </a:rPr>
              <a:t>‹#›</a:t>
            </a:fld>
            <a:endParaRPr>
              <a:solidFill>
                <a:schemeClr val="dk1"/>
              </a:solidFill>
            </a:endParaRPr>
          </a:p>
        </p:txBody>
      </p:sp>
      <p:sp>
        <p:nvSpPr>
          <p:cNvPr id="517" name="Google Shape;517;p16"/>
          <p:cNvSpPr/>
          <p:nvPr/>
        </p:nvSpPr>
        <p:spPr>
          <a:xfrm>
            <a:off x="6385034" y="1143404"/>
            <a:ext cx="5806966" cy="397031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dk1"/>
                </a:solidFill>
                <a:latin typeface="Century Gothic"/>
                <a:ea typeface="Century Gothic"/>
                <a:cs typeface="Century Gothic"/>
                <a:sym typeface="Century Gothic"/>
              </a:rPr>
              <a:t>A multiresolution representation of provides a simple hierarchical framework to analyze the signal at different resolution level.</a:t>
            </a:r>
            <a:endParaRPr/>
          </a:p>
          <a:p>
            <a:pPr indent="0" lvl="0" marL="0" marR="0" rtl="0" algn="just">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0" lvl="0" marL="0" marR="0" rtl="0" algn="just">
              <a:spcBef>
                <a:spcPts val="0"/>
              </a:spcBef>
              <a:spcAft>
                <a:spcPts val="0"/>
              </a:spcAft>
              <a:buNone/>
            </a:pPr>
            <a:r>
              <a:rPr lang="en-US" sz="1800">
                <a:solidFill>
                  <a:schemeClr val="dk1"/>
                </a:solidFill>
                <a:latin typeface="Century Gothic"/>
                <a:ea typeface="Century Gothic"/>
                <a:cs typeface="Century Gothic"/>
                <a:sym typeface="Century Gothic"/>
              </a:rPr>
              <a:t>Wavelets represent the scale of features in an image, as well as their position. It is applied to the image results in diagonal (</a:t>
            </a:r>
            <a:r>
              <a:rPr i="1" lang="en-US" sz="1800">
                <a:solidFill>
                  <a:schemeClr val="dk1"/>
                </a:solidFill>
                <a:latin typeface="Century Gothic"/>
                <a:ea typeface="Century Gothic"/>
                <a:cs typeface="Century Gothic"/>
                <a:sym typeface="Century Gothic"/>
              </a:rPr>
              <a:t>D</a:t>
            </a:r>
            <a:r>
              <a:rPr lang="en-US" sz="1800">
                <a:solidFill>
                  <a:schemeClr val="dk1"/>
                </a:solidFill>
                <a:latin typeface="Century Gothic"/>
                <a:ea typeface="Century Gothic"/>
                <a:cs typeface="Century Gothic"/>
                <a:sym typeface="Century Gothic"/>
              </a:rPr>
              <a:t>), vertical (</a:t>
            </a:r>
            <a:r>
              <a:rPr i="1" lang="en-US" sz="1800">
                <a:solidFill>
                  <a:schemeClr val="dk1"/>
                </a:solidFill>
                <a:latin typeface="Century Gothic"/>
                <a:ea typeface="Century Gothic"/>
                <a:cs typeface="Century Gothic"/>
                <a:sym typeface="Century Gothic"/>
              </a:rPr>
              <a:t>V</a:t>
            </a:r>
            <a:r>
              <a:rPr lang="en-US" sz="1800">
                <a:solidFill>
                  <a:schemeClr val="dk1"/>
                </a:solidFill>
                <a:latin typeface="Century Gothic"/>
                <a:ea typeface="Century Gothic"/>
                <a:cs typeface="Century Gothic"/>
                <a:sym typeface="Century Gothic"/>
              </a:rPr>
              <a:t>), and the horizontal (</a:t>
            </a:r>
            <a:r>
              <a:rPr i="1" lang="en-US" sz="1800">
                <a:solidFill>
                  <a:schemeClr val="dk1"/>
                </a:solidFill>
                <a:latin typeface="Century Gothic"/>
                <a:ea typeface="Century Gothic"/>
                <a:cs typeface="Century Gothic"/>
                <a:sym typeface="Century Gothic"/>
              </a:rPr>
              <a:t>H</a:t>
            </a:r>
            <a:r>
              <a:rPr lang="en-US" sz="1800">
                <a:solidFill>
                  <a:schemeClr val="dk1"/>
                </a:solidFill>
                <a:latin typeface="Century Gothic"/>
                <a:ea typeface="Century Gothic"/>
                <a:cs typeface="Century Gothic"/>
                <a:sym typeface="Century Gothic"/>
              </a:rPr>
              <a:t>) components which are employed for feature extraction.</a:t>
            </a:r>
            <a:endParaRPr/>
          </a:p>
          <a:p>
            <a:pPr indent="0" lvl="0" marL="0" marR="0" rtl="0" algn="just">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0" lvl="0" marL="0" marR="0" rtl="0" algn="just">
              <a:spcBef>
                <a:spcPts val="0"/>
              </a:spcBef>
              <a:spcAft>
                <a:spcPts val="0"/>
              </a:spcAft>
              <a:buNone/>
            </a:pPr>
            <a:r>
              <a:rPr lang="en-US" sz="1800">
                <a:solidFill>
                  <a:schemeClr val="dk1"/>
                </a:solidFill>
                <a:latin typeface="Century Gothic"/>
                <a:ea typeface="Century Gothic"/>
                <a:cs typeface="Century Gothic"/>
                <a:sym typeface="Century Gothic"/>
              </a:rPr>
              <a:t>Orthogonality represents a unique and complete representation of a signal. Each stage of the algorithm generates wavelets with sequentially finer representation of signal content.</a:t>
            </a:r>
            <a:endParaRPr/>
          </a:p>
        </p:txBody>
      </p:sp>
      <p:pic>
        <p:nvPicPr>
          <p:cNvPr descr="wd.JPG" id="518" name="Google Shape;518;p16"/>
          <p:cNvPicPr preferRelativeResize="0"/>
          <p:nvPr/>
        </p:nvPicPr>
        <p:blipFill rotWithShape="1">
          <a:blip r:embed="rId3">
            <a:alphaModFix/>
          </a:blip>
          <a:srcRect b="4915" l="1707" r="3327" t="5836"/>
          <a:stretch/>
        </p:blipFill>
        <p:spPr>
          <a:xfrm flipH="1">
            <a:off x="0" y="1214205"/>
            <a:ext cx="5849007" cy="1768839"/>
          </a:xfrm>
          <a:prstGeom prst="rect">
            <a:avLst/>
          </a:prstGeom>
          <a:noFill/>
          <a:ln>
            <a:noFill/>
          </a:ln>
        </p:spPr>
      </p:pic>
      <p:pic>
        <p:nvPicPr>
          <p:cNvPr descr="dwt.JPG" id="519" name="Google Shape;519;p16"/>
          <p:cNvPicPr preferRelativeResize="0"/>
          <p:nvPr/>
        </p:nvPicPr>
        <p:blipFill rotWithShape="1">
          <a:blip r:embed="rId4">
            <a:alphaModFix/>
          </a:blip>
          <a:srcRect b="7535" l="3728" r="0" t="0"/>
          <a:stretch/>
        </p:blipFill>
        <p:spPr>
          <a:xfrm>
            <a:off x="0" y="3017221"/>
            <a:ext cx="6107167" cy="2034467"/>
          </a:xfrm>
          <a:prstGeom prst="rect">
            <a:avLst/>
          </a:prstGeom>
          <a:noFill/>
          <a:ln>
            <a:noFill/>
          </a:ln>
        </p:spPr>
      </p:pic>
      <p:pic>
        <p:nvPicPr>
          <p:cNvPr descr="pywt.JPG" id="520" name="Google Shape;520;p16"/>
          <p:cNvPicPr preferRelativeResize="0"/>
          <p:nvPr/>
        </p:nvPicPr>
        <p:blipFill rotWithShape="1">
          <a:blip r:embed="rId5">
            <a:alphaModFix/>
          </a:blip>
          <a:srcRect b="0" l="0" r="0" t="0"/>
          <a:stretch/>
        </p:blipFill>
        <p:spPr>
          <a:xfrm>
            <a:off x="3267856" y="5462114"/>
            <a:ext cx="6381750" cy="657225"/>
          </a:xfrm>
          <a:prstGeom prst="rect">
            <a:avLst/>
          </a:prstGeom>
          <a:noFill/>
          <a:ln>
            <a:noFill/>
          </a:ln>
        </p:spPr>
      </p:pic>
      <p:pic>
        <p:nvPicPr>
          <p:cNvPr descr="hvd.JPG" id="521" name="Google Shape;521;p16"/>
          <p:cNvPicPr preferRelativeResize="0"/>
          <p:nvPr/>
        </p:nvPicPr>
        <p:blipFill rotWithShape="1">
          <a:blip r:embed="rId6">
            <a:alphaModFix/>
          </a:blip>
          <a:srcRect b="0" l="0" r="0" t="0"/>
          <a:stretch/>
        </p:blipFill>
        <p:spPr>
          <a:xfrm>
            <a:off x="1068283" y="5191125"/>
            <a:ext cx="1990725" cy="1666875"/>
          </a:xfrm>
          <a:prstGeom prst="rect">
            <a:avLst/>
          </a:prstGeom>
          <a:noFill/>
          <a:ln>
            <a:noFill/>
          </a:ln>
        </p:spPr>
      </p:pic>
      <p:pic>
        <p:nvPicPr>
          <p:cNvPr descr="C:\Users\user\Desktop\bmsce.png" id="522" name="Google Shape;522;p16"/>
          <p:cNvPicPr preferRelativeResize="0"/>
          <p:nvPr/>
        </p:nvPicPr>
        <p:blipFill rotWithShape="1">
          <a:blip r:embed="rId7">
            <a:alphaModFix/>
          </a:blip>
          <a:srcRect b="0" l="0" r="0" t="0"/>
          <a:stretch/>
        </p:blipFill>
        <p:spPr>
          <a:xfrm>
            <a:off x="11149037" y="0"/>
            <a:ext cx="1042963" cy="1062017"/>
          </a:xfrm>
          <a:prstGeom prst="rect">
            <a:avLst/>
          </a:prstGeom>
          <a:noFill/>
          <a:ln>
            <a:noFill/>
          </a:ln>
        </p:spPr>
      </p:pic>
      <p:sp>
        <p:nvSpPr>
          <p:cNvPr id="523" name="Google Shape;523;p16"/>
          <p:cNvSpPr txBox="1"/>
          <p:nvPr>
            <p:ph idx="11" type="ftr"/>
          </p:nvPr>
        </p:nvSpPr>
        <p:spPr>
          <a:xfrm>
            <a:off x="4063476" y="6475446"/>
            <a:ext cx="655068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Removal of Occluding fences from an image               Dept of CSE, BMSCE</a:t>
            </a:r>
            <a:endParaRPr/>
          </a:p>
        </p:txBody>
      </p:sp>
      <p:sp>
        <p:nvSpPr>
          <p:cNvPr id="524" name="Google Shape;524;p16"/>
          <p:cNvSpPr txBox="1"/>
          <p:nvPr>
            <p:ph idx="10" type="dt"/>
          </p:nvPr>
        </p:nvSpPr>
        <p:spPr>
          <a:xfrm>
            <a:off x="10766565" y="6470075"/>
            <a:ext cx="1146283" cy="37039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2019-2020</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17"/>
          <p:cNvSpPr txBox="1"/>
          <p:nvPr/>
        </p:nvSpPr>
        <p:spPr>
          <a:xfrm>
            <a:off x="2084589" y="305455"/>
            <a:ext cx="8131550" cy="705926"/>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168DBA"/>
              </a:buClr>
              <a:buSzPts val="3600"/>
              <a:buFont typeface="Century Gothic"/>
              <a:buNone/>
            </a:pPr>
            <a:r>
              <a:rPr b="0" i="0" lang="en-US" sz="3600" u="none" cap="none" strike="noStrike">
                <a:solidFill>
                  <a:srgbClr val="168DBA"/>
                </a:solidFill>
                <a:latin typeface="Century Gothic"/>
                <a:ea typeface="Century Gothic"/>
                <a:cs typeface="Century Gothic"/>
                <a:sym typeface="Century Gothic"/>
              </a:rPr>
              <a:t>Detailed Design – Defencing</a:t>
            </a:r>
            <a:r>
              <a:rPr baseline="30000" lang="en-US" sz="2500">
                <a:solidFill>
                  <a:srgbClr val="168DBA"/>
                </a:solidFill>
                <a:latin typeface="Century Gothic"/>
                <a:ea typeface="Century Gothic"/>
                <a:cs typeface="Century Gothic"/>
                <a:sym typeface="Century Gothic"/>
              </a:rPr>
              <a:t>[6]</a:t>
            </a:r>
            <a:endParaRPr/>
          </a:p>
        </p:txBody>
      </p:sp>
      <p:sp>
        <p:nvSpPr>
          <p:cNvPr id="531" name="Google Shape;531;p17"/>
          <p:cNvSpPr txBox="1"/>
          <p:nvPr/>
        </p:nvSpPr>
        <p:spPr>
          <a:xfrm>
            <a:off x="8645237" y="5165868"/>
            <a:ext cx="1773382" cy="625331"/>
          </a:xfrm>
          <a:prstGeom prst="rect">
            <a:avLst/>
          </a:prstGeom>
          <a:solidFill>
            <a:srgbClr val="00B050"/>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Times New Roman"/>
              <a:buNone/>
            </a:pPr>
            <a:r>
              <a:rPr lang="en-US" sz="1600">
                <a:solidFill>
                  <a:srgbClr val="FFFFFF"/>
                </a:solidFill>
                <a:latin typeface="Times New Roman"/>
                <a:ea typeface="Times New Roman"/>
                <a:cs typeface="Times New Roman"/>
                <a:sym typeface="Times New Roman"/>
              </a:rPr>
              <a:t>Morphological closing</a:t>
            </a:r>
            <a:endParaRPr/>
          </a:p>
        </p:txBody>
      </p:sp>
      <p:sp>
        <p:nvSpPr>
          <p:cNvPr id="532" name="Google Shape;532;p17"/>
          <p:cNvSpPr txBox="1"/>
          <p:nvPr/>
        </p:nvSpPr>
        <p:spPr>
          <a:xfrm>
            <a:off x="0" y="6312766"/>
            <a:ext cx="779767"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2000"/>
              <a:buFont typeface="Century Gothic"/>
              <a:buNone/>
            </a:pPr>
            <a:fld id="{00000000-1234-1234-1234-123412341234}" type="slidenum">
              <a:rPr b="0" i="0" lang="en-US" sz="2000" u="none" cap="none" strike="noStrike">
                <a:solidFill>
                  <a:schemeClr val="dk1"/>
                </a:solidFill>
                <a:latin typeface="Century Gothic"/>
                <a:ea typeface="Century Gothic"/>
                <a:cs typeface="Century Gothic"/>
                <a:sym typeface="Century Gothic"/>
              </a:rPr>
              <a:t>‹#›</a:t>
            </a:fld>
            <a:endParaRPr b="0" i="0" sz="2000" u="none" cap="none" strike="noStrike">
              <a:solidFill>
                <a:schemeClr val="dk1"/>
              </a:solidFill>
              <a:latin typeface="Century Gothic"/>
              <a:ea typeface="Century Gothic"/>
              <a:cs typeface="Century Gothic"/>
              <a:sym typeface="Century Gothic"/>
            </a:endParaRPr>
          </a:p>
        </p:txBody>
      </p:sp>
      <p:pic>
        <p:nvPicPr>
          <p:cNvPr descr="C:\Users\user\Desktop\bmsce.png" id="533" name="Google Shape;533;p17"/>
          <p:cNvPicPr preferRelativeResize="0"/>
          <p:nvPr/>
        </p:nvPicPr>
        <p:blipFill rotWithShape="1">
          <a:blip r:embed="rId3">
            <a:alphaModFix/>
          </a:blip>
          <a:srcRect b="0" l="0" r="0" t="0"/>
          <a:stretch/>
        </p:blipFill>
        <p:spPr>
          <a:xfrm>
            <a:off x="10888530" y="122206"/>
            <a:ext cx="1232164" cy="1189851"/>
          </a:xfrm>
          <a:prstGeom prst="rect">
            <a:avLst/>
          </a:prstGeom>
          <a:noFill/>
          <a:ln>
            <a:noFill/>
          </a:ln>
        </p:spPr>
      </p:pic>
      <p:pic>
        <p:nvPicPr>
          <p:cNvPr id="534" name="Google Shape;534;p17"/>
          <p:cNvPicPr preferRelativeResize="0"/>
          <p:nvPr/>
        </p:nvPicPr>
        <p:blipFill rotWithShape="1">
          <a:blip r:embed="rId4">
            <a:alphaModFix/>
          </a:blip>
          <a:srcRect b="3442" l="1859" r="1858" t="0"/>
          <a:stretch/>
        </p:blipFill>
        <p:spPr>
          <a:xfrm>
            <a:off x="304800" y="1556471"/>
            <a:ext cx="3227508" cy="1828800"/>
          </a:xfrm>
          <a:prstGeom prst="rect">
            <a:avLst/>
          </a:prstGeom>
          <a:noFill/>
          <a:ln>
            <a:noFill/>
          </a:ln>
        </p:spPr>
      </p:pic>
      <p:pic>
        <p:nvPicPr>
          <p:cNvPr id="535" name="Google Shape;535;p17"/>
          <p:cNvPicPr preferRelativeResize="0"/>
          <p:nvPr/>
        </p:nvPicPr>
        <p:blipFill rotWithShape="1">
          <a:blip r:embed="rId5">
            <a:alphaModFix/>
          </a:blip>
          <a:srcRect b="0" l="0" r="0" t="0"/>
          <a:stretch/>
        </p:blipFill>
        <p:spPr>
          <a:xfrm>
            <a:off x="7883238" y="1584613"/>
            <a:ext cx="3254643" cy="1828800"/>
          </a:xfrm>
          <a:prstGeom prst="rect">
            <a:avLst/>
          </a:prstGeom>
          <a:noFill/>
          <a:ln>
            <a:noFill/>
          </a:ln>
        </p:spPr>
      </p:pic>
      <p:sp>
        <p:nvSpPr>
          <p:cNvPr id="536" name="Google Shape;536;p17"/>
          <p:cNvSpPr txBox="1"/>
          <p:nvPr/>
        </p:nvSpPr>
        <p:spPr>
          <a:xfrm>
            <a:off x="4480458" y="1623549"/>
            <a:ext cx="2339930" cy="633503"/>
          </a:xfrm>
          <a:prstGeom prst="rect">
            <a:avLst/>
          </a:prstGeom>
          <a:solidFill>
            <a:srgbClr val="0070C0"/>
          </a:solidFill>
          <a:ln>
            <a:noFill/>
          </a:ln>
          <a:effectLst>
            <a:outerShdw blurRad="44450" algn="ctr" dir="5400000" dist="27940">
              <a:srgbClr val="000000">
                <a:alpha val="31764"/>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rgbClr val="FFFFFF"/>
                </a:solidFill>
                <a:latin typeface="Times New Roman"/>
                <a:ea typeface="Times New Roman"/>
                <a:cs typeface="Times New Roman"/>
                <a:sym typeface="Times New Roman"/>
              </a:rPr>
              <a:t>Manipulation in frequency domain</a:t>
            </a:r>
            <a:endParaRPr/>
          </a:p>
          <a:p>
            <a:pPr indent="0" lvl="0" marL="0" marR="0" rtl="0" algn="ctr">
              <a:spcBef>
                <a:spcPts val="0"/>
              </a:spcBef>
              <a:spcAft>
                <a:spcPts val="0"/>
              </a:spcAft>
              <a:buNone/>
            </a:pPr>
            <a:r>
              <a:t/>
            </a:r>
            <a:endParaRPr sz="1600">
              <a:solidFill>
                <a:srgbClr val="FFFFFF"/>
              </a:solidFill>
              <a:latin typeface="Times New Roman"/>
              <a:ea typeface="Times New Roman"/>
              <a:cs typeface="Times New Roman"/>
              <a:sym typeface="Times New Roman"/>
            </a:endParaRPr>
          </a:p>
        </p:txBody>
      </p:sp>
      <p:sp>
        <p:nvSpPr>
          <p:cNvPr id="537" name="Google Shape;537;p17"/>
          <p:cNvSpPr txBox="1"/>
          <p:nvPr/>
        </p:nvSpPr>
        <p:spPr>
          <a:xfrm>
            <a:off x="4480457" y="2704203"/>
            <a:ext cx="2339930" cy="633503"/>
          </a:xfrm>
          <a:prstGeom prst="rect">
            <a:avLst/>
          </a:prstGeom>
          <a:solidFill>
            <a:srgbClr val="0070C0"/>
          </a:solidFill>
          <a:ln>
            <a:noFill/>
          </a:ln>
          <a:effectLst>
            <a:outerShdw blurRad="44450" algn="ctr" dir="5400000" dist="27940">
              <a:srgbClr val="000000">
                <a:alpha val="31764"/>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rgbClr val="FFFFFF"/>
                </a:solidFill>
                <a:latin typeface="Times New Roman"/>
                <a:ea typeface="Times New Roman"/>
                <a:cs typeface="Times New Roman"/>
                <a:sym typeface="Times New Roman"/>
              </a:rPr>
              <a:t>Conversion to spatial domain</a:t>
            </a:r>
            <a:endParaRPr/>
          </a:p>
          <a:p>
            <a:pPr indent="0" lvl="0" marL="0" marR="0" rtl="0" algn="ctr">
              <a:spcBef>
                <a:spcPts val="0"/>
              </a:spcBef>
              <a:spcAft>
                <a:spcPts val="0"/>
              </a:spcAft>
              <a:buNone/>
            </a:pPr>
            <a:r>
              <a:t/>
            </a:r>
            <a:endParaRPr sz="1600">
              <a:solidFill>
                <a:srgbClr val="FFFFFF"/>
              </a:solidFill>
              <a:latin typeface="Times New Roman"/>
              <a:ea typeface="Times New Roman"/>
              <a:cs typeface="Times New Roman"/>
              <a:sym typeface="Times New Roman"/>
            </a:endParaRPr>
          </a:p>
        </p:txBody>
      </p:sp>
      <p:pic>
        <p:nvPicPr>
          <p:cNvPr id="538" name="Google Shape;538;p17"/>
          <p:cNvPicPr preferRelativeResize="0"/>
          <p:nvPr/>
        </p:nvPicPr>
        <p:blipFill rotWithShape="1">
          <a:blip r:embed="rId6">
            <a:alphaModFix/>
          </a:blip>
          <a:srcRect b="0" l="0" r="0" t="0"/>
          <a:stretch/>
        </p:blipFill>
        <p:spPr>
          <a:xfrm>
            <a:off x="4081463" y="4112203"/>
            <a:ext cx="3249638" cy="1828800"/>
          </a:xfrm>
          <a:prstGeom prst="rect">
            <a:avLst/>
          </a:prstGeom>
          <a:noFill/>
          <a:ln>
            <a:noFill/>
          </a:ln>
        </p:spPr>
      </p:pic>
      <p:sp>
        <p:nvSpPr>
          <p:cNvPr id="539" name="Google Shape;539;p17"/>
          <p:cNvSpPr txBox="1"/>
          <p:nvPr/>
        </p:nvSpPr>
        <p:spPr>
          <a:xfrm>
            <a:off x="8354291" y="4126778"/>
            <a:ext cx="2327564" cy="431368"/>
          </a:xfrm>
          <a:prstGeom prst="rect">
            <a:avLst/>
          </a:prstGeom>
          <a:solidFill>
            <a:srgbClr val="0070C0"/>
          </a:solidFill>
          <a:ln>
            <a:noFill/>
          </a:ln>
          <a:effectLst>
            <a:outerShdw blurRad="44450" algn="ctr" dir="5400000" dist="27940">
              <a:srgbClr val="000000">
                <a:alpha val="31764"/>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Times New Roman"/>
              <a:buNone/>
            </a:pPr>
            <a:r>
              <a:rPr lang="en-US" sz="1600">
                <a:solidFill>
                  <a:srgbClr val="FFFFFF"/>
                </a:solidFill>
                <a:latin typeface="Times New Roman"/>
                <a:ea typeface="Times New Roman"/>
                <a:cs typeface="Times New Roman"/>
                <a:sym typeface="Times New Roman"/>
              </a:rPr>
              <a:t>Wavelet Decomposition</a:t>
            </a:r>
            <a:endParaRPr/>
          </a:p>
        </p:txBody>
      </p:sp>
      <p:sp>
        <p:nvSpPr>
          <p:cNvPr id="540" name="Google Shape;540;p17"/>
          <p:cNvSpPr txBox="1"/>
          <p:nvPr/>
        </p:nvSpPr>
        <p:spPr>
          <a:xfrm>
            <a:off x="1607127" y="1052945"/>
            <a:ext cx="17318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Original picture</a:t>
            </a:r>
            <a:endParaRPr/>
          </a:p>
        </p:txBody>
      </p:sp>
      <p:sp>
        <p:nvSpPr>
          <p:cNvPr id="541" name="Google Shape;541;p17"/>
          <p:cNvSpPr txBox="1"/>
          <p:nvPr/>
        </p:nvSpPr>
        <p:spPr>
          <a:xfrm>
            <a:off x="8382000" y="1108364"/>
            <a:ext cx="203661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Initial Fence Mask</a:t>
            </a:r>
            <a:endParaRPr/>
          </a:p>
        </p:txBody>
      </p:sp>
      <p:sp>
        <p:nvSpPr>
          <p:cNvPr id="542" name="Google Shape;542;p17"/>
          <p:cNvSpPr txBox="1"/>
          <p:nvPr/>
        </p:nvSpPr>
        <p:spPr>
          <a:xfrm>
            <a:off x="1842654" y="4862946"/>
            <a:ext cx="203661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Final Fence Mask</a:t>
            </a:r>
            <a:endParaRPr/>
          </a:p>
        </p:txBody>
      </p:sp>
      <p:sp>
        <p:nvSpPr>
          <p:cNvPr id="543" name="Google Shape;543;p17"/>
          <p:cNvSpPr/>
          <p:nvPr/>
        </p:nvSpPr>
        <p:spPr>
          <a:xfrm>
            <a:off x="3519055" y="1773381"/>
            <a:ext cx="983673" cy="318655"/>
          </a:xfrm>
          <a:prstGeom prst="rightArrow">
            <a:avLst>
              <a:gd fmla="val 50000" name="adj1"/>
              <a:gd fmla="val 50000" name="adj2"/>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4" name="Google Shape;544;p17"/>
          <p:cNvSpPr/>
          <p:nvPr/>
        </p:nvSpPr>
        <p:spPr>
          <a:xfrm>
            <a:off x="6816437" y="2840181"/>
            <a:ext cx="1066799" cy="318655"/>
          </a:xfrm>
          <a:prstGeom prst="rightArrow">
            <a:avLst>
              <a:gd fmla="val 50000" name="adj1"/>
              <a:gd fmla="val 50000" name="adj2"/>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5" name="Google Shape;545;p17"/>
          <p:cNvSpPr/>
          <p:nvPr/>
        </p:nvSpPr>
        <p:spPr>
          <a:xfrm rot="5400000">
            <a:off x="5396347" y="2334494"/>
            <a:ext cx="471054" cy="263235"/>
          </a:xfrm>
          <a:prstGeom prst="rightArrow">
            <a:avLst>
              <a:gd fmla="val 50000" name="adj1"/>
              <a:gd fmla="val 50000" name="adj2"/>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6" name="Google Shape;546;p17"/>
          <p:cNvSpPr/>
          <p:nvPr/>
        </p:nvSpPr>
        <p:spPr>
          <a:xfrm rot="5400000">
            <a:off x="9206347" y="4703623"/>
            <a:ext cx="595743" cy="277088"/>
          </a:xfrm>
          <a:prstGeom prst="rightArrow">
            <a:avLst>
              <a:gd fmla="val 50000" name="adj1"/>
              <a:gd fmla="val 50000" name="adj2"/>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7" name="Google Shape;547;p17"/>
          <p:cNvSpPr/>
          <p:nvPr/>
        </p:nvSpPr>
        <p:spPr>
          <a:xfrm rot="5400000">
            <a:off x="9144002" y="3616042"/>
            <a:ext cx="706580" cy="290942"/>
          </a:xfrm>
          <a:prstGeom prst="rightArrow">
            <a:avLst>
              <a:gd fmla="val 50000" name="adj1"/>
              <a:gd fmla="val 50000" name="adj2"/>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8" name="Google Shape;548;p17"/>
          <p:cNvSpPr/>
          <p:nvPr/>
        </p:nvSpPr>
        <p:spPr>
          <a:xfrm rot="10800000">
            <a:off x="7301345" y="5361707"/>
            <a:ext cx="1330036" cy="304802"/>
          </a:xfrm>
          <a:prstGeom prst="rightArrow">
            <a:avLst>
              <a:gd fmla="val 50000" name="adj1"/>
              <a:gd fmla="val 50000" name="adj2"/>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9" name="Google Shape;549;p17"/>
          <p:cNvSpPr txBox="1"/>
          <p:nvPr>
            <p:ph idx="11" type="ftr"/>
          </p:nvPr>
        </p:nvSpPr>
        <p:spPr>
          <a:xfrm>
            <a:off x="4063476" y="6475446"/>
            <a:ext cx="655068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Removal of Occluding fences from an image               Dept of CSE, BMSCE</a:t>
            </a:r>
            <a:endParaRPr/>
          </a:p>
        </p:txBody>
      </p:sp>
      <p:sp>
        <p:nvSpPr>
          <p:cNvPr id="550" name="Google Shape;550;p17"/>
          <p:cNvSpPr txBox="1"/>
          <p:nvPr>
            <p:ph idx="10" type="dt"/>
          </p:nvPr>
        </p:nvSpPr>
        <p:spPr>
          <a:xfrm>
            <a:off x="10766565" y="6470075"/>
            <a:ext cx="1146283" cy="37039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2019-2020</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18"/>
          <p:cNvSpPr txBox="1"/>
          <p:nvPr>
            <p:ph type="title"/>
          </p:nvPr>
        </p:nvSpPr>
        <p:spPr>
          <a:xfrm>
            <a:off x="3992383" y="269820"/>
            <a:ext cx="5376470" cy="1019331"/>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400"/>
              <a:buFont typeface="Century Gothic"/>
              <a:buNone/>
            </a:pPr>
            <a:r>
              <a:rPr lang="en-US" sz="3400"/>
              <a:t>Morphological closing</a:t>
            </a:r>
            <a:endParaRPr/>
          </a:p>
        </p:txBody>
      </p:sp>
      <p:sp>
        <p:nvSpPr>
          <p:cNvPr id="557" name="Google Shape;557;p18"/>
          <p:cNvSpPr txBox="1"/>
          <p:nvPr>
            <p:ph idx="12" type="sldNum"/>
          </p:nvPr>
        </p:nvSpPr>
        <p:spPr>
          <a:xfrm>
            <a:off x="0" y="6314966"/>
            <a:ext cx="7797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chemeClr val="dk1"/>
                </a:solidFill>
              </a:rPr>
              <a:t>‹#›</a:t>
            </a:fld>
            <a:endParaRPr>
              <a:solidFill>
                <a:schemeClr val="dk1"/>
              </a:solidFill>
            </a:endParaRPr>
          </a:p>
        </p:txBody>
      </p:sp>
      <p:sp>
        <p:nvSpPr>
          <p:cNvPr id="558" name="Google Shape;558;p18"/>
          <p:cNvSpPr/>
          <p:nvPr/>
        </p:nvSpPr>
        <p:spPr>
          <a:xfrm>
            <a:off x="209862" y="1165566"/>
            <a:ext cx="9323882"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Morphological transformations are simple operations based on the image shape.</a:t>
            </a:r>
            <a:endParaRPr/>
          </a:p>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 It needs two inputs, one is our original image, second one is called </a:t>
            </a:r>
            <a:r>
              <a:rPr b="1" lang="en-US" sz="1800">
                <a:solidFill>
                  <a:schemeClr val="dk1"/>
                </a:solidFill>
                <a:latin typeface="Century Gothic"/>
                <a:ea typeface="Century Gothic"/>
                <a:cs typeface="Century Gothic"/>
                <a:sym typeface="Century Gothic"/>
              </a:rPr>
              <a:t>structuring element</a:t>
            </a:r>
            <a:r>
              <a:rPr lang="en-US" sz="1800">
                <a:solidFill>
                  <a:schemeClr val="dk1"/>
                </a:solidFill>
                <a:latin typeface="Century Gothic"/>
                <a:ea typeface="Century Gothic"/>
                <a:cs typeface="Century Gothic"/>
                <a:sym typeface="Century Gothic"/>
              </a:rPr>
              <a:t> or </a:t>
            </a:r>
            <a:r>
              <a:rPr b="1" lang="en-US" sz="1800">
                <a:solidFill>
                  <a:schemeClr val="dk1"/>
                </a:solidFill>
                <a:latin typeface="Century Gothic"/>
                <a:ea typeface="Century Gothic"/>
                <a:cs typeface="Century Gothic"/>
                <a:sym typeface="Century Gothic"/>
              </a:rPr>
              <a:t>kernel</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Two basic morphological operators are Erosion and Dilation.</a:t>
            </a:r>
            <a:endParaRPr/>
          </a:p>
        </p:txBody>
      </p:sp>
      <p:pic>
        <p:nvPicPr>
          <p:cNvPr descr="close.png" id="559" name="Google Shape;559;p18"/>
          <p:cNvPicPr preferRelativeResize="0"/>
          <p:nvPr/>
        </p:nvPicPr>
        <p:blipFill rotWithShape="1">
          <a:blip r:embed="rId3">
            <a:alphaModFix/>
          </a:blip>
          <a:srcRect b="0" l="0" r="0" t="0"/>
          <a:stretch/>
        </p:blipFill>
        <p:spPr>
          <a:xfrm>
            <a:off x="9653666" y="1004341"/>
            <a:ext cx="2538334" cy="1699777"/>
          </a:xfrm>
          <a:prstGeom prst="rect">
            <a:avLst/>
          </a:prstGeom>
          <a:noFill/>
          <a:ln>
            <a:noFill/>
          </a:ln>
        </p:spPr>
      </p:pic>
      <p:pic>
        <p:nvPicPr>
          <p:cNvPr descr="A picture containing photo, black, water, white&#10;&#10;Description automatically generated" id="560" name="Google Shape;560;p18"/>
          <p:cNvPicPr preferRelativeResize="0"/>
          <p:nvPr/>
        </p:nvPicPr>
        <p:blipFill rotWithShape="1">
          <a:blip r:embed="rId4">
            <a:alphaModFix/>
          </a:blip>
          <a:srcRect b="0" l="0" r="0" t="0"/>
          <a:stretch/>
        </p:blipFill>
        <p:spPr>
          <a:xfrm>
            <a:off x="0" y="2818148"/>
            <a:ext cx="3304845" cy="2308773"/>
          </a:xfrm>
          <a:prstGeom prst="rect">
            <a:avLst/>
          </a:prstGeom>
          <a:noFill/>
          <a:ln>
            <a:noFill/>
          </a:ln>
        </p:spPr>
      </p:pic>
      <p:pic>
        <p:nvPicPr>
          <p:cNvPr descr="A picture containing sitting, looking, white, phone&#10;&#10;Description automatically generated" id="561" name="Google Shape;561;p18"/>
          <p:cNvPicPr preferRelativeResize="0"/>
          <p:nvPr/>
        </p:nvPicPr>
        <p:blipFill rotWithShape="1">
          <a:blip r:embed="rId5">
            <a:alphaModFix/>
          </a:blip>
          <a:srcRect b="0" l="0" r="0" t="0"/>
          <a:stretch/>
        </p:blipFill>
        <p:spPr>
          <a:xfrm>
            <a:off x="8819230" y="2713549"/>
            <a:ext cx="3372770" cy="2338947"/>
          </a:xfrm>
          <a:prstGeom prst="rect">
            <a:avLst/>
          </a:prstGeom>
          <a:noFill/>
          <a:ln>
            <a:noFill/>
          </a:ln>
        </p:spPr>
      </p:pic>
      <p:sp>
        <p:nvSpPr>
          <p:cNvPr id="562" name="Google Shape;562;p18"/>
          <p:cNvSpPr/>
          <p:nvPr/>
        </p:nvSpPr>
        <p:spPr>
          <a:xfrm>
            <a:off x="1379095" y="5103674"/>
            <a:ext cx="10812905"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We use the Morphological close operation to convert the pixelated fence mask to a fence mask which is acceptable by the inpainting algorithm</a:t>
            </a:r>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b="1" lang="en-US" sz="1800">
                <a:solidFill>
                  <a:schemeClr val="dk1"/>
                </a:solidFill>
                <a:latin typeface="Century Gothic"/>
                <a:ea typeface="Century Gothic"/>
                <a:cs typeface="Century Gothic"/>
                <a:sym typeface="Century Gothic"/>
              </a:rPr>
              <a:t>Closing = Dilation followed by Erosion</a:t>
            </a:r>
            <a:r>
              <a:rPr lang="en-US" sz="1800">
                <a:solidFill>
                  <a:schemeClr val="dk1"/>
                </a:solidFill>
                <a:latin typeface="Century Gothic"/>
                <a:ea typeface="Century Gothic"/>
                <a:cs typeface="Century Gothic"/>
                <a:sym typeface="Century Gothic"/>
              </a:rPr>
              <a:t>. It is useful in closing small holes inside the foreground objects, or small black points on the object.</a:t>
            </a:r>
            <a:endParaRPr/>
          </a:p>
        </p:txBody>
      </p:sp>
      <p:sp>
        <p:nvSpPr>
          <p:cNvPr id="563" name="Google Shape;563;p18"/>
          <p:cNvSpPr/>
          <p:nvPr/>
        </p:nvSpPr>
        <p:spPr>
          <a:xfrm>
            <a:off x="3312826" y="3600453"/>
            <a:ext cx="5456419" cy="207049"/>
          </a:xfrm>
          <a:prstGeom prst="rightArrow">
            <a:avLst>
              <a:gd fmla="val 50000" name="adj1"/>
              <a:gd fmla="val 50000" name="adj2"/>
            </a:avLst>
          </a:prstGeom>
          <a:solidFill>
            <a:schemeClr val="accent2"/>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64" name="Google Shape;564;p18"/>
          <p:cNvSpPr txBox="1"/>
          <p:nvPr/>
        </p:nvSpPr>
        <p:spPr>
          <a:xfrm>
            <a:off x="4542019" y="3088828"/>
            <a:ext cx="299803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entury Gothic"/>
                <a:ea typeface="Century Gothic"/>
                <a:cs typeface="Century Gothic"/>
                <a:sym typeface="Century Gothic"/>
              </a:rPr>
              <a:t>Morphological close</a:t>
            </a:r>
            <a:endParaRPr/>
          </a:p>
        </p:txBody>
      </p:sp>
      <p:pic>
        <p:nvPicPr>
          <p:cNvPr descr="closem.JPG" id="565" name="Google Shape;565;p18"/>
          <p:cNvPicPr preferRelativeResize="0"/>
          <p:nvPr/>
        </p:nvPicPr>
        <p:blipFill rotWithShape="1">
          <a:blip r:embed="rId6">
            <a:alphaModFix/>
          </a:blip>
          <a:srcRect b="0" l="0" r="0" t="0"/>
          <a:stretch/>
        </p:blipFill>
        <p:spPr>
          <a:xfrm>
            <a:off x="3013023" y="3948815"/>
            <a:ext cx="6355829" cy="819150"/>
          </a:xfrm>
          <a:prstGeom prst="rect">
            <a:avLst/>
          </a:prstGeom>
          <a:noFill/>
          <a:ln>
            <a:noFill/>
          </a:ln>
        </p:spPr>
      </p:pic>
      <p:pic>
        <p:nvPicPr>
          <p:cNvPr descr="C:\Users\user\Desktop\bmsce.png" id="566" name="Google Shape;566;p18"/>
          <p:cNvPicPr preferRelativeResize="0"/>
          <p:nvPr/>
        </p:nvPicPr>
        <p:blipFill rotWithShape="1">
          <a:blip r:embed="rId7">
            <a:alphaModFix/>
          </a:blip>
          <a:srcRect b="0" l="0" r="0" t="0"/>
          <a:stretch/>
        </p:blipFill>
        <p:spPr>
          <a:xfrm>
            <a:off x="11122702" y="1"/>
            <a:ext cx="1069297" cy="1034320"/>
          </a:xfrm>
          <a:prstGeom prst="rect">
            <a:avLst/>
          </a:prstGeom>
          <a:noFill/>
          <a:ln>
            <a:noFill/>
          </a:ln>
        </p:spPr>
      </p:pic>
      <p:sp>
        <p:nvSpPr>
          <p:cNvPr id="567" name="Google Shape;567;p18"/>
          <p:cNvSpPr txBox="1"/>
          <p:nvPr>
            <p:ph idx="11" type="ftr"/>
          </p:nvPr>
        </p:nvSpPr>
        <p:spPr>
          <a:xfrm>
            <a:off x="4063476" y="6475446"/>
            <a:ext cx="655068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Removal of Occluding fences from an image               Dept of CSE, BMSCE</a:t>
            </a:r>
            <a:endParaRPr/>
          </a:p>
        </p:txBody>
      </p:sp>
      <p:sp>
        <p:nvSpPr>
          <p:cNvPr id="568" name="Google Shape;568;p18"/>
          <p:cNvSpPr txBox="1"/>
          <p:nvPr>
            <p:ph idx="10" type="dt"/>
          </p:nvPr>
        </p:nvSpPr>
        <p:spPr>
          <a:xfrm>
            <a:off x="10766565" y="6470075"/>
            <a:ext cx="1146283" cy="37039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2019-2020</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19"/>
          <p:cNvSpPr txBox="1"/>
          <p:nvPr/>
        </p:nvSpPr>
        <p:spPr>
          <a:xfrm>
            <a:off x="2084589" y="440366"/>
            <a:ext cx="8131550" cy="705926"/>
          </a:xfrm>
          <a:prstGeom prst="rect">
            <a:avLst/>
          </a:prstGeom>
          <a:noFill/>
          <a:ln>
            <a:noFill/>
          </a:ln>
        </p:spPr>
        <p:txBody>
          <a:bodyPr anchorCtr="0" anchor="t" bIns="45700" lIns="91425" spcFirstLastPara="1" rIns="91425" wrap="square" tIns="45700">
            <a:normAutofit/>
          </a:bodyPr>
          <a:lstStyle/>
          <a:p>
            <a:pPr indent="0" lvl="0" marL="0" marR="0" rtl="0" algn="l">
              <a:lnSpc>
                <a:spcPct val="70000"/>
              </a:lnSpc>
              <a:spcBef>
                <a:spcPts val="0"/>
              </a:spcBef>
              <a:spcAft>
                <a:spcPts val="0"/>
              </a:spcAft>
              <a:buNone/>
            </a:pPr>
            <a:r>
              <a:rPr b="0" i="0" lang="en-US" sz="3240" u="none" cap="none" strike="noStrike">
                <a:solidFill>
                  <a:srgbClr val="168DBA"/>
                </a:solidFill>
                <a:latin typeface="Century Gothic"/>
                <a:ea typeface="Century Gothic"/>
                <a:cs typeface="Century Gothic"/>
                <a:sym typeface="Century Gothic"/>
              </a:rPr>
              <a:t>Detailed Design - Inpainting</a:t>
            </a:r>
            <a:r>
              <a:rPr baseline="30000" lang="en-US" sz="2520">
                <a:solidFill>
                  <a:srgbClr val="168DBA"/>
                </a:solidFill>
                <a:latin typeface="Century Gothic"/>
                <a:ea typeface="Century Gothic"/>
                <a:cs typeface="Century Gothic"/>
                <a:sym typeface="Century Gothic"/>
              </a:rPr>
              <a:t>[5]</a:t>
            </a:r>
            <a:br>
              <a:rPr b="0" i="0" lang="en-US" sz="2520" u="none" cap="none" strike="noStrike">
                <a:solidFill>
                  <a:srgbClr val="168DBA"/>
                </a:solidFill>
                <a:latin typeface="Century Gothic"/>
                <a:ea typeface="Century Gothic"/>
                <a:cs typeface="Century Gothic"/>
                <a:sym typeface="Century Gothic"/>
              </a:rPr>
            </a:br>
            <a:endParaRPr b="0" i="0" sz="2520" u="none" cap="none" strike="noStrike">
              <a:solidFill>
                <a:srgbClr val="168DBA"/>
              </a:solidFill>
              <a:latin typeface="Century Gothic"/>
              <a:ea typeface="Century Gothic"/>
              <a:cs typeface="Century Gothic"/>
              <a:sym typeface="Century Gothic"/>
            </a:endParaRPr>
          </a:p>
        </p:txBody>
      </p:sp>
      <p:sp>
        <p:nvSpPr>
          <p:cNvPr id="574" name="Google Shape;574;p19"/>
          <p:cNvSpPr txBox="1"/>
          <p:nvPr/>
        </p:nvSpPr>
        <p:spPr>
          <a:xfrm>
            <a:off x="0" y="6312766"/>
            <a:ext cx="779767"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2000"/>
              <a:buFont typeface="Century Gothic"/>
              <a:buNone/>
            </a:pPr>
            <a:fld id="{00000000-1234-1234-1234-123412341234}" type="slidenum">
              <a:rPr b="0" i="0" lang="en-US" sz="2000" u="none" cap="none" strike="noStrike">
                <a:solidFill>
                  <a:schemeClr val="dk1"/>
                </a:solidFill>
                <a:latin typeface="Century Gothic"/>
                <a:ea typeface="Century Gothic"/>
                <a:cs typeface="Century Gothic"/>
                <a:sym typeface="Century Gothic"/>
              </a:rPr>
              <a:t>‹#›</a:t>
            </a:fld>
            <a:endParaRPr b="0" i="0" sz="2000" u="none" cap="none" strike="noStrike">
              <a:solidFill>
                <a:schemeClr val="dk1"/>
              </a:solidFill>
              <a:latin typeface="Century Gothic"/>
              <a:ea typeface="Century Gothic"/>
              <a:cs typeface="Century Gothic"/>
              <a:sym typeface="Century Gothic"/>
            </a:endParaRPr>
          </a:p>
        </p:txBody>
      </p:sp>
      <p:pic>
        <p:nvPicPr>
          <p:cNvPr descr="C:\Users\user\Desktop\bmsce.png" id="575" name="Google Shape;575;p19"/>
          <p:cNvPicPr preferRelativeResize="0"/>
          <p:nvPr/>
        </p:nvPicPr>
        <p:blipFill rotWithShape="1">
          <a:blip r:embed="rId3">
            <a:alphaModFix/>
          </a:blip>
          <a:srcRect b="0" l="0" r="0" t="0"/>
          <a:stretch/>
        </p:blipFill>
        <p:spPr>
          <a:xfrm>
            <a:off x="10888530" y="122206"/>
            <a:ext cx="1232164" cy="1189851"/>
          </a:xfrm>
          <a:prstGeom prst="rect">
            <a:avLst/>
          </a:prstGeom>
          <a:noFill/>
          <a:ln>
            <a:noFill/>
          </a:ln>
        </p:spPr>
      </p:pic>
      <p:sp>
        <p:nvSpPr>
          <p:cNvPr id="576" name="Google Shape;576;p19"/>
          <p:cNvSpPr txBox="1"/>
          <p:nvPr/>
        </p:nvSpPr>
        <p:spPr>
          <a:xfrm>
            <a:off x="5020785" y="2925876"/>
            <a:ext cx="2339930" cy="633503"/>
          </a:xfrm>
          <a:prstGeom prst="rect">
            <a:avLst/>
          </a:prstGeom>
          <a:solidFill>
            <a:srgbClr val="0070C0"/>
          </a:solidFill>
          <a:ln>
            <a:noFill/>
          </a:ln>
          <a:effectLst>
            <a:outerShdw blurRad="44450" algn="ctr" dir="5400000" dist="27940">
              <a:srgbClr val="000000">
                <a:alpha val="31764"/>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rgbClr val="FFFFFF"/>
                </a:solidFill>
                <a:latin typeface="Times New Roman"/>
                <a:ea typeface="Times New Roman"/>
                <a:cs typeface="Times New Roman"/>
                <a:sym typeface="Times New Roman"/>
              </a:rPr>
              <a:t>Confidence and Data Computation</a:t>
            </a:r>
            <a:endParaRPr/>
          </a:p>
        </p:txBody>
      </p:sp>
      <p:sp>
        <p:nvSpPr>
          <p:cNvPr id="577" name="Google Shape;577;p19"/>
          <p:cNvSpPr txBox="1"/>
          <p:nvPr/>
        </p:nvSpPr>
        <p:spPr>
          <a:xfrm>
            <a:off x="5006929" y="4200494"/>
            <a:ext cx="2339930" cy="633503"/>
          </a:xfrm>
          <a:prstGeom prst="rect">
            <a:avLst/>
          </a:prstGeom>
          <a:solidFill>
            <a:srgbClr val="0070C0"/>
          </a:solidFill>
          <a:ln>
            <a:noFill/>
          </a:ln>
          <a:effectLst>
            <a:outerShdw blurRad="44450" algn="ctr" dir="5400000" dist="27940">
              <a:srgbClr val="000000">
                <a:alpha val="31764"/>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rgbClr val="FFFFFF"/>
                </a:solidFill>
                <a:latin typeface="Times New Roman"/>
                <a:ea typeface="Times New Roman"/>
                <a:cs typeface="Times New Roman"/>
                <a:sym typeface="Times New Roman"/>
              </a:rPr>
              <a:t>Exemplar based completion</a:t>
            </a:r>
            <a:endParaRPr/>
          </a:p>
          <a:p>
            <a:pPr indent="0" lvl="0" marL="0" marR="0" rtl="0" algn="ctr">
              <a:spcBef>
                <a:spcPts val="0"/>
              </a:spcBef>
              <a:spcAft>
                <a:spcPts val="0"/>
              </a:spcAft>
              <a:buNone/>
            </a:pPr>
            <a:r>
              <a:t/>
            </a:r>
            <a:endParaRPr sz="1600">
              <a:solidFill>
                <a:srgbClr val="FFFFFF"/>
              </a:solidFill>
              <a:latin typeface="Times New Roman"/>
              <a:ea typeface="Times New Roman"/>
              <a:cs typeface="Times New Roman"/>
              <a:sym typeface="Times New Roman"/>
            </a:endParaRPr>
          </a:p>
        </p:txBody>
      </p:sp>
      <p:sp>
        <p:nvSpPr>
          <p:cNvPr id="578" name="Google Shape;578;p19"/>
          <p:cNvSpPr txBox="1"/>
          <p:nvPr/>
        </p:nvSpPr>
        <p:spPr>
          <a:xfrm>
            <a:off x="1523999" y="5043055"/>
            <a:ext cx="236912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Mask applied to image</a:t>
            </a:r>
            <a:endParaRPr/>
          </a:p>
        </p:txBody>
      </p:sp>
      <p:sp>
        <p:nvSpPr>
          <p:cNvPr id="579" name="Google Shape;579;p19"/>
          <p:cNvSpPr txBox="1"/>
          <p:nvPr/>
        </p:nvSpPr>
        <p:spPr>
          <a:xfrm>
            <a:off x="9381907" y="5043055"/>
            <a:ext cx="155170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Final Result</a:t>
            </a:r>
            <a:endParaRPr/>
          </a:p>
        </p:txBody>
      </p:sp>
      <p:sp>
        <p:nvSpPr>
          <p:cNvPr id="580" name="Google Shape;580;p19"/>
          <p:cNvSpPr/>
          <p:nvPr/>
        </p:nvSpPr>
        <p:spPr>
          <a:xfrm>
            <a:off x="4003965" y="3061854"/>
            <a:ext cx="1025236" cy="277091"/>
          </a:xfrm>
          <a:prstGeom prst="rightArrow">
            <a:avLst>
              <a:gd fmla="val 50000" name="adj1"/>
              <a:gd fmla="val 50000" name="adj2"/>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81" name="Google Shape;581;p19"/>
          <p:cNvSpPr/>
          <p:nvPr/>
        </p:nvSpPr>
        <p:spPr>
          <a:xfrm>
            <a:off x="7342909" y="4336472"/>
            <a:ext cx="1136073" cy="263237"/>
          </a:xfrm>
          <a:prstGeom prst="rightArrow">
            <a:avLst>
              <a:gd fmla="val 50000" name="adj1"/>
              <a:gd fmla="val 50000" name="adj2"/>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82" name="Google Shape;582;p19"/>
          <p:cNvSpPr/>
          <p:nvPr/>
        </p:nvSpPr>
        <p:spPr>
          <a:xfrm rot="5400000">
            <a:off x="5867400" y="3733803"/>
            <a:ext cx="609600" cy="235527"/>
          </a:xfrm>
          <a:prstGeom prst="rightArrow">
            <a:avLst>
              <a:gd fmla="val 50000" name="adj1"/>
              <a:gd fmla="val 50000" name="adj2"/>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583" name="Google Shape;583;p19"/>
          <p:cNvPicPr preferRelativeResize="0"/>
          <p:nvPr/>
        </p:nvPicPr>
        <p:blipFill rotWithShape="1">
          <a:blip r:embed="rId4">
            <a:alphaModFix/>
          </a:blip>
          <a:srcRect b="0" l="0" r="0" t="0"/>
          <a:stretch/>
        </p:blipFill>
        <p:spPr>
          <a:xfrm>
            <a:off x="296151" y="2701636"/>
            <a:ext cx="3708554" cy="2103120"/>
          </a:xfrm>
          <a:prstGeom prst="rect">
            <a:avLst/>
          </a:prstGeom>
          <a:noFill/>
          <a:ln>
            <a:noFill/>
          </a:ln>
        </p:spPr>
      </p:pic>
      <p:pic>
        <p:nvPicPr>
          <p:cNvPr id="584" name="Google Shape;584;p19"/>
          <p:cNvPicPr preferRelativeResize="0"/>
          <p:nvPr/>
        </p:nvPicPr>
        <p:blipFill rotWithShape="1">
          <a:blip r:embed="rId5">
            <a:alphaModFix/>
          </a:blip>
          <a:srcRect b="0" l="0" r="0" t="0"/>
          <a:stretch/>
        </p:blipFill>
        <p:spPr>
          <a:xfrm>
            <a:off x="8499495" y="2694275"/>
            <a:ext cx="3692505" cy="2103120"/>
          </a:xfrm>
          <a:prstGeom prst="rect">
            <a:avLst/>
          </a:prstGeom>
          <a:noFill/>
          <a:ln>
            <a:noFill/>
          </a:ln>
        </p:spPr>
      </p:pic>
      <p:sp>
        <p:nvSpPr>
          <p:cNvPr id="585" name="Google Shape;585;p19"/>
          <p:cNvSpPr/>
          <p:nvPr/>
        </p:nvSpPr>
        <p:spPr>
          <a:xfrm>
            <a:off x="2069212" y="1310602"/>
            <a:ext cx="8229031"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entury Gothic"/>
                <a:ea typeface="Century Gothic"/>
                <a:cs typeface="Century Gothic"/>
                <a:sym typeface="Century Gothic"/>
              </a:rPr>
              <a:t>Reconstruction of missing patches in images</a:t>
            </a:r>
            <a:endParaRPr/>
          </a:p>
        </p:txBody>
      </p:sp>
      <p:sp>
        <p:nvSpPr>
          <p:cNvPr id="586" name="Google Shape;586;p19"/>
          <p:cNvSpPr txBox="1"/>
          <p:nvPr>
            <p:ph idx="11" type="ftr"/>
          </p:nvPr>
        </p:nvSpPr>
        <p:spPr>
          <a:xfrm>
            <a:off x="4063476" y="6475446"/>
            <a:ext cx="655068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Removal of Occluding fences from an image               Dept of CSE, BMSCE</a:t>
            </a:r>
            <a:endParaRPr/>
          </a:p>
        </p:txBody>
      </p:sp>
      <p:sp>
        <p:nvSpPr>
          <p:cNvPr id="587" name="Google Shape;587;p19"/>
          <p:cNvSpPr txBox="1"/>
          <p:nvPr>
            <p:ph idx="10" type="dt"/>
          </p:nvPr>
        </p:nvSpPr>
        <p:spPr>
          <a:xfrm>
            <a:off x="10766565" y="6470075"/>
            <a:ext cx="1146283" cy="37039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2019-2020</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C4DCE3"/>
            </a:gs>
          </a:gsLst>
          <a:lin ang="5400000" scaled="0"/>
        </a:gradFill>
      </p:bgPr>
    </p:bg>
    <p:spTree>
      <p:nvGrpSpPr>
        <p:cNvPr id="176" name="Shape 176"/>
        <p:cNvGrpSpPr/>
        <p:nvPr/>
      </p:nvGrpSpPr>
      <p:grpSpPr>
        <a:xfrm>
          <a:off x="0" y="0"/>
          <a:ext cx="0" cy="0"/>
          <a:chOff x="0" y="0"/>
          <a:chExt cx="0" cy="0"/>
        </a:xfrm>
      </p:grpSpPr>
      <p:sp>
        <p:nvSpPr>
          <p:cNvPr id="177" name="Google Shape;177;p2"/>
          <p:cNvSpPr/>
          <p:nvPr/>
        </p:nvSpPr>
        <p:spPr>
          <a:xfrm>
            <a:off x="2" y="0"/>
            <a:ext cx="12191998" cy="6858000"/>
          </a:xfrm>
          <a:prstGeom prst="rect">
            <a:avLst/>
          </a:prstGeom>
          <a:gradFill>
            <a:gsLst>
              <a:gs pos="0">
                <a:srgbClr val="FFFFFF"/>
              </a:gs>
              <a:gs pos="100000">
                <a:srgbClr val="C4DCE3"/>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78" name="Google Shape;178;p2"/>
          <p:cNvSpPr txBox="1"/>
          <p:nvPr>
            <p:ph type="title"/>
          </p:nvPr>
        </p:nvSpPr>
        <p:spPr>
          <a:xfrm>
            <a:off x="3373062" y="624110"/>
            <a:ext cx="8131550"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Century Gothic"/>
              <a:buNone/>
            </a:pPr>
            <a:r>
              <a:rPr lang="en-US"/>
              <a:t>Contents</a:t>
            </a:r>
            <a:endParaRPr/>
          </a:p>
        </p:txBody>
      </p:sp>
      <p:sp>
        <p:nvSpPr>
          <p:cNvPr id="179" name="Google Shape;179;p2"/>
          <p:cNvSpPr/>
          <p:nvPr/>
        </p:nvSpPr>
        <p:spPr>
          <a:xfrm>
            <a:off x="1" y="0"/>
            <a:ext cx="2851515"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grpSp>
        <p:nvGrpSpPr>
          <p:cNvPr id="180" name="Google Shape;180;p2"/>
          <p:cNvGrpSpPr/>
          <p:nvPr/>
        </p:nvGrpSpPr>
        <p:grpSpPr>
          <a:xfrm>
            <a:off x="9" y="228600"/>
            <a:ext cx="2851523" cy="6638625"/>
            <a:chOff x="2487613" y="285750"/>
            <a:chExt cx="2428875" cy="5654676"/>
          </a:xfrm>
        </p:grpSpPr>
        <p:sp>
          <p:nvSpPr>
            <p:cNvPr id="181" name="Google Shape;181;p2"/>
            <p:cNvSpPr/>
            <p:nvPr/>
          </p:nvSpPr>
          <p:spPr>
            <a:xfrm>
              <a:off x="2487613" y="2284413"/>
              <a:ext cx="85725" cy="533400"/>
            </a:xfrm>
            <a:custGeom>
              <a:rect b="b" l="l" r="r" t="t"/>
              <a:pathLst>
                <a:path extrusionOk="0" h="136" w="22">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rgbClr val="679CBE">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
            <p:cNvSpPr/>
            <p:nvPr/>
          </p:nvSpPr>
          <p:spPr>
            <a:xfrm>
              <a:off x="2597151" y="2779713"/>
              <a:ext cx="550863" cy="1978025"/>
            </a:xfrm>
            <a:custGeom>
              <a:rect b="b" l="l" r="r" t="t"/>
              <a:pathLst>
                <a:path extrusionOk="0" h="504" w="14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rgbClr val="679CBE">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
            <p:cNvSpPr/>
            <p:nvPr/>
          </p:nvSpPr>
          <p:spPr>
            <a:xfrm>
              <a:off x="3175001" y="4730750"/>
              <a:ext cx="519113" cy="1209675"/>
            </a:xfrm>
            <a:custGeom>
              <a:rect b="b" l="l" r="r" t="t"/>
              <a:pathLst>
                <a:path extrusionOk="0" h="308" w="132">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rgbClr val="679CBE">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
            <p:cNvSpPr/>
            <p:nvPr/>
          </p:nvSpPr>
          <p:spPr>
            <a:xfrm>
              <a:off x="3305176" y="5630863"/>
              <a:ext cx="146050" cy="309563"/>
            </a:xfrm>
            <a:custGeom>
              <a:rect b="b" l="l" r="r" t="t"/>
              <a:pathLst>
                <a:path extrusionOk="0" h="79" w="37">
                  <a:moveTo>
                    <a:pt x="28" y="79"/>
                  </a:moveTo>
                  <a:cubicBezTo>
                    <a:pt x="37" y="79"/>
                    <a:pt x="37" y="79"/>
                    <a:pt x="37" y="79"/>
                  </a:cubicBezTo>
                  <a:cubicBezTo>
                    <a:pt x="24" y="53"/>
                    <a:pt x="12" y="27"/>
                    <a:pt x="0" y="0"/>
                  </a:cubicBezTo>
                  <a:cubicBezTo>
                    <a:pt x="8" y="27"/>
                    <a:pt x="17" y="53"/>
                    <a:pt x="28" y="79"/>
                  </a:cubicBezTo>
                  <a:close/>
                </a:path>
              </a:pathLst>
            </a:custGeom>
            <a:solidFill>
              <a:srgbClr val="679CBE">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
            <p:cNvSpPr/>
            <p:nvPr/>
          </p:nvSpPr>
          <p:spPr>
            <a:xfrm>
              <a:off x="2573338" y="2817813"/>
              <a:ext cx="700088" cy="2835275"/>
            </a:xfrm>
            <a:custGeom>
              <a:rect b="b" l="l" r="r" t="t"/>
              <a:pathLst>
                <a:path extrusionOk="0" h="722" w="178">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rgbClr val="679CBE">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
            <p:cNvSpPr/>
            <p:nvPr/>
          </p:nvSpPr>
          <p:spPr>
            <a:xfrm>
              <a:off x="2506663" y="285750"/>
              <a:ext cx="90488" cy="2493963"/>
            </a:xfrm>
            <a:custGeom>
              <a:rect b="b" l="l" r="r" t="t"/>
              <a:pathLst>
                <a:path extrusionOk="0" h="635" w="23">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rgbClr val="679CBE">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
            <p:cNvSpPr/>
            <p:nvPr/>
          </p:nvSpPr>
          <p:spPr>
            <a:xfrm>
              <a:off x="2554288" y="2598738"/>
              <a:ext cx="66675" cy="420688"/>
            </a:xfrm>
            <a:custGeom>
              <a:rect b="b" l="l" r="r" t="t"/>
              <a:pathLst>
                <a:path extrusionOk="0" h="107" w="1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rgbClr val="679CBE">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
            <p:cNvSpPr/>
            <p:nvPr/>
          </p:nvSpPr>
          <p:spPr>
            <a:xfrm>
              <a:off x="3143251" y="4757738"/>
              <a:ext cx="161925" cy="873125"/>
            </a:xfrm>
            <a:custGeom>
              <a:rect b="b" l="l" r="r" t="t"/>
              <a:pathLst>
                <a:path extrusionOk="0" h="222" w="41">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rgbClr val="679CBE">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
            <p:cNvSpPr/>
            <p:nvPr/>
          </p:nvSpPr>
          <p:spPr>
            <a:xfrm>
              <a:off x="3148013" y="1282700"/>
              <a:ext cx="1768475" cy="3448050"/>
            </a:xfrm>
            <a:custGeom>
              <a:rect b="b" l="l" r="r" t="t"/>
              <a:pathLst>
                <a:path extrusionOk="0" h="878" w="45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rgbClr val="679CBE">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
            <p:cNvSpPr/>
            <p:nvPr/>
          </p:nvSpPr>
          <p:spPr>
            <a:xfrm>
              <a:off x="3273426" y="5653088"/>
              <a:ext cx="138113" cy="287338"/>
            </a:xfrm>
            <a:custGeom>
              <a:rect b="b" l="l" r="r" t="t"/>
              <a:pathLst>
                <a:path extrusionOk="0" h="73" w="35">
                  <a:moveTo>
                    <a:pt x="0" y="0"/>
                  </a:moveTo>
                  <a:cubicBezTo>
                    <a:pt x="7" y="24"/>
                    <a:pt x="16" y="49"/>
                    <a:pt x="26" y="73"/>
                  </a:cubicBezTo>
                  <a:cubicBezTo>
                    <a:pt x="35" y="73"/>
                    <a:pt x="35" y="73"/>
                    <a:pt x="35" y="73"/>
                  </a:cubicBezTo>
                  <a:cubicBezTo>
                    <a:pt x="23" y="49"/>
                    <a:pt x="11" y="24"/>
                    <a:pt x="0" y="0"/>
                  </a:cubicBezTo>
                  <a:close/>
                </a:path>
              </a:pathLst>
            </a:custGeom>
            <a:solidFill>
              <a:srgbClr val="679CBE">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
            <p:cNvSpPr/>
            <p:nvPr/>
          </p:nvSpPr>
          <p:spPr>
            <a:xfrm>
              <a:off x="3143251" y="4656138"/>
              <a:ext cx="31750" cy="188913"/>
            </a:xfrm>
            <a:custGeom>
              <a:rect b="b" l="l" r="r" t="t"/>
              <a:pathLst>
                <a:path extrusionOk="0" h="48" w="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rgbClr val="679CBE">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
            <p:cNvSpPr/>
            <p:nvPr/>
          </p:nvSpPr>
          <p:spPr>
            <a:xfrm>
              <a:off x="3211513" y="5410200"/>
              <a:ext cx="203200" cy="530225"/>
            </a:xfrm>
            <a:custGeom>
              <a:rect b="b" l="l" r="r" t="t"/>
              <a:pathLst>
                <a:path extrusionOk="0" h="135" w="52">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rgbClr val="679CBE">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 name="Google Shape;193;p2"/>
          <p:cNvGrpSpPr/>
          <p:nvPr/>
        </p:nvGrpSpPr>
        <p:grpSpPr>
          <a:xfrm>
            <a:off x="27225" y="-786"/>
            <a:ext cx="2356675" cy="6854040"/>
            <a:chOff x="6627813" y="194833"/>
            <a:chExt cx="1952625" cy="5678918"/>
          </a:xfrm>
        </p:grpSpPr>
        <p:sp>
          <p:nvSpPr>
            <p:cNvPr id="194" name="Google Shape;194;p2"/>
            <p:cNvSpPr/>
            <p:nvPr/>
          </p:nvSpPr>
          <p:spPr>
            <a:xfrm>
              <a:off x="6627813" y="194833"/>
              <a:ext cx="409575" cy="3646488"/>
            </a:xfrm>
            <a:custGeom>
              <a:rect b="b" l="l" r="r" t="t"/>
              <a:pathLst>
                <a:path extrusionOk="0" h="920" w="103">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rgbClr val="223E4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
            <p:cNvSpPr/>
            <p:nvPr/>
          </p:nvSpPr>
          <p:spPr>
            <a:xfrm>
              <a:off x="7061201" y="3771900"/>
              <a:ext cx="350838" cy="1309688"/>
            </a:xfrm>
            <a:custGeom>
              <a:rect b="b" l="l" r="r" t="t"/>
              <a:pathLst>
                <a:path extrusionOk="0" h="330" w="88">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rgbClr val="223E4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
            <p:cNvSpPr/>
            <p:nvPr/>
          </p:nvSpPr>
          <p:spPr>
            <a:xfrm>
              <a:off x="7439026" y="5053013"/>
              <a:ext cx="357188" cy="820738"/>
            </a:xfrm>
            <a:custGeom>
              <a:rect b="b" l="l" r="r" t="t"/>
              <a:pathLst>
                <a:path extrusionOk="0" h="207" w="9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rgbClr val="223E4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
            <p:cNvSpPr/>
            <p:nvPr/>
          </p:nvSpPr>
          <p:spPr>
            <a:xfrm>
              <a:off x="7037388" y="3811588"/>
              <a:ext cx="457200" cy="1852613"/>
            </a:xfrm>
            <a:custGeom>
              <a:rect b="b" l="l" r="r" t="t"/>
              <a:pathLst>
                <a:path extrusionOk="0" h="467" w="115">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rgbClr val="223E4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
            <p:cNvSpPr/>
            <p:nvPr/>
          </p:nvSpPr>
          <p:spPr>
            <a:xfrm>
              <a:off x="6992938" y="1263650"/>
              <a:ext cx="144463" cy="2508250"/>
            </a:xfrm>
            <a:custGeom>
              <a:rect b="b" l="l" r="r" t="t"/>
              <a:pathLst>
                <a:path extrusionOk="0" h="633" w="36">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rgbClr val="223E4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
            <p:cNvSpPr/>
            <p:nvPr/>
          </p:nvSpPr>
          <p:spPr>
            <a:xfrm>
              <a:off x="7526338" y="5640388"/>
              <a:ext cx="111125" cy="233363"/>
            </a:xfrm>
            <a:custGeom>
              <a:rect b="b" l="l" r="r" t="t"/>
              <a:pathLst>
                <a:path extrusionOk="0" h="59" w="28">
                  <a:moveTo>
                    <a:pt x="22" y="59"/>
                  </a:moveTo>
                  <a:cubicBezTo>
                    <a:pt x="28" y="59"/>
                    <a:pt x="28" y="59"/>
                    <a:pt x="28" y="59"/>
                  </a:cubicBezTo>
                  <a:cubicBezTo>
                    <a:pt x="18" y="40"/>
                    <a:pt x="9" y="20"/>
                    <a:pt x="0" y="0"/>
                  </a:cubicBezTo>
                  <a:cubicBezTo>
                    <a:pt x="6" y="20"/>
                    <a:pt x="13" y="40"/>
                    <a:pt x="22" y="59"/>
                  </a:cubicBezTo>
                  <a:close/>
                </a:path>
              </a:pathLst>
            </a:custGeom>
            <a:solidFill>
              <a:srgbClr val="223E4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
            <p:cNvSpPr/>
            <p:nvPr/>
          </p:nvSpPr>
          <p:spPr>
            <a:xfrm>
              <a:off x="7021513" y="3598863"/>
              <a:ext cx="68263" cy="423863"/>
            </a:xfrm>
            <a:custGeom>
              <a:rect b="b" l="l" r="r" t="t"/>
              <a:pathLst>
                <a:path extrusionOk="0" h="107" w="1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rgbClr val="223E4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
            <p:cNvSpPr/>
            <p:nvPr/>
          </p:nvSpPr>
          <p:spPr>
            <a:xfrm>
              <a:off x="7412038" y="2801938"/>
              <a:ext cx="1168400" cy="2251075"/>
            </a:xfrm>
            <a:custGeom>
              <a:rect b="b" l="l" r="r" t="t"/>
              <a:pathLst>
                <a:path extrusionOk="0" h="568" w="294">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rgbClr val="223E4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
            <p:cNvSpPr/>
            <p:nvPr/>
          </p:nvSpPr>
          <p:spPr>
            <a:xfrm>
              <a:off x="7494588" y="5664200"/>
              <a:ext cx="100013" cy="209550"/>
            </a:xfrm>
            <a:custGeom>
              <a:rect b="b" l="l" r="r" t="t"/>
              <a:pathLst>
                <a:path extrusionOk="0" h="53" w="25">
                  <a:moveTo>
                    <a:pt x="0" y="0"/>
                  </a:moveTo>
                  <a:cubicBezTo>
                    <a:pt x="5" y="18"/>
                    <a:pt x="12" y="36"/>
                    <a:pt x="19" y="53"/>
                  </a:cubicBezTo>
                  <a:cubicBezTo>
                    <a:pt x="25" y="53"/>
                    <a:pt x="25" y="53"/>
                    <a:pt x="25" y="53"/>
                  </a:cubicBezTo>
                  <a:cubicBezTo>
                    <a:pt x="16" y="36"/>
                    <a:pt x="8" y="18"/>
                    <a:pt x="0" y="0"/>
                  </a:cubicBezTo>
                  <a:close/>
                </a:path>
              </a:pathLst>
            </a:custGeom>
            <a:solidFill>
              <a:srgbClr val="223E4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
            <p:cNvSpPr/>
            <p:nvPr/>
          </p:nvSpPr>
          <p:spPr>
            <a:xfrm>
              <a:off x="7412038" y="5081588"/>
              <a:ext cx="114300" cy="558800"/>
            </a:xfrm>
            <a:custGeom>
              <a:rect b="b" l="l" r="r" t="t"/>
              <a:pathLst>
                <a:path extrusionOk="0" h="141" w="29">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rgbClr val="223E4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
            <p:cNvSpPr/>
            <p:nvPr/>
          </p:nvSpPr>
          <p:spPr>
            <a:xfrm>
              <a:off x="7412038" y="4978400"/>
              <a:ext cx="31750" cy="188913"/>
            </a:xfrm>
            <a:custGeom>
              <a:rect b="b" l="l" r="r" t="t"/>
              <a:pathLst>
                <a:path extrusionOk="0" h="48" w="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rgbClr val="223E4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
            <p:cNvSpPr/>
            <p:nvPr/>
          </p:nvSpPr>
          <p:spPr>
            <a:xfrm>
              <a:off x="7439026" y="5434013"/>
              <a:ext cx="174625" cy="439738"/>
            </a:xfrm>
            <a:custGeom>
              <a:rect b="b" l="l" r="r" t="t"/>
              <a:pathLst>
                <a:path extrusionOk="0" h="111" w="44">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rgbClr val="223E4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 name="Google Shape;206;p2"/>
          <p:cNvSpPr/>
          <p:nvPr/>
        </p:nvSpPr>
        <p:spPr>
          <a:xfrm flipH="1" rot="10800000">
            <a:off x="-159" y="3411452"/>
            <a:ext cx="1098194" cy="514066"/>
          </a:xfrm>
          <a:custGeom>
            <a:rect b="b" l="l" r="r" t="t"/>
            <a:pathLst>
              <a:path extrusionOk="0" h="10168" w="6883">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
          <p:cNvSpPr txBox="1"/>
          <p:nvPr>
            <p:ph idx="1" type="body"/>
          </p:nvPr>
        </p:nvSpPr>
        <p:spPr>
          <a:xfrm>
            <a:off x="3373062" y="2133600"/>
            <a:ext cx="8131550" cy="3777622"/>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1800"/>
              <a:buChar char="🠶"/>
            </a:pPr>
            <a:r>
              <a:rPr lang="en-US"/>
              <a:t>Problem Statement</a:t>
            </a:r>
            <a:endParaRPr/>
          </a:p>
          <a:p>
            <a:pPr indent="-342900" lvl="0" marL="342900" rtl="0" algn="just">
              <a:spcBef>
                <a:spcPts val="1000"/>
              </a:spcBef>
              <a:spcAft>
                <a:spcPts val="0"/>
              </a:spcAft>
              <a:buSzPts val="1800"/>
              <a:buChar char="🠶"/>
            </a:pPr>
            <a:r>
              <a:rPr lang="en-US"/>
              <a:t>Motivation</a:t>
            </a:r>
            <a:endParaRPr/>
          </a:p>
          <a:p>
            <a:pPr indent="-342900" lvl="0" marL="342900" rtl="0" algn="just">
              <a:spcBef>
                <a:spcPts val="1000"/>
              </a:spcBef>
              <a:spcAft>
                <a:spcPts val="0"/>
              </a:spcAft>
              <a:buSzPts val="1800"/>
              <a:buChar char="🠶"/>
            </a:pPr>
            <a:r>
              <a:rPr lang="en-US"/>
              <a:t>Existing Systems</a:t>
            </a:r>
            <a:endParaRPr/>
          </a:p>
          <a:p>
            <a:pPr indent="-342900" lvl="0" marL="342900" rtl="0" algn="just">
              <a:spcBef>
                <a:spcPts val="1000"/>
              </a:spcBef>
              <a:spcAft>
                <a:spcPts val="0"/>
              </a:spcAft>
              <a:buSzPts val="1800"/>
              <a:buChar char="🠶"/>
            </a:pPr>
            <a:r>
              <a:rPr lang="en-US"/>
              <a:t>Design and Implementation</a:t>
            </a:r>
            <a:endParaRPr/>
          </a:p>
          <a:p>
            <a:pPr indent="-342900" lvl="0" marL="342900" rtl="0" algn="just">
              <a:spcBef>
                <a:spcPts val="1000"/>
              </a:spcBef>
              <a:spcAft>
                <a:spcPts val="0"/>
              </a:spcAft>
              <a:buSzPts val="1800"/>
              <a:buChar char="🠶"/>
            </a:pPr>
            <a:r>
              <a:rPr lang="en-US"/>
              <a:t>Results</a:t>
            </a:r>
            <a:endParaRPr/>
          </a:p>
          <a:p>
            <a:pPr indent="-342900" lvl="0" marL="342900" rtl="0" algn="just">
              <a:spcBef>
                <a:spcPts val="1000"/>
              </a:spcBef>
              <a:spcAft>
                <a:spcPts val="0"/>
              </a:spcAft>
              <a:buSzPts val="1800"/>
              <a:buChar char="🠶"/>
            </a:pPr>
            <a:r>
              <a:rPr lang="en-US"/>
              <a:t>Conclusion and Future Enhancements</a:t>
            </a:r>
            <a:endParaRPr/>
          </a:p>
          <a:p>
            <a:pPr indent="-342900" lvl="0" marL="342900" rtl="0" algn="just">
              <a:spcBef>
                <a:spcPts val="1000"/>
              </a:spcBef>
              <a:spcAft>
                <a:spcPts val="0"/>
              </a:spcAft>
              <a:buSzPts val="1800"/>
              <a:buChar char="🠶"/>
            </a:pPr>
            <a:r>
              <a:rPr lang="en-US"/>
              <a:t>References</a:t>
            </a:r>
            <a:endParaRPr/>
          </a:p>
        </p:txBody>
      </p:sp>
      <p:sp>
        <p:nvSpPr>
          <p:cNvPr id="208" name="Google Shape;208;p2"/>
          <p:cNvSpPr txBox="1"/>
          <p:nvPr>
            <p:ph idx="11" type="ftr"/>
          </p:nvPr>
        </p:nvSpPr>
        <p:spPr>
          <a:xfrm>
            <a:off x="4063476" y="6475446"/>
            <a:ext cx="655068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Removal of Occluding fences from an image               Dept of CSE, BMSCE</a:t>
            </a:r>
            <a:endParaRPr/>
          </a:p>
        </p:txBody>
      </p:sp>
      <p:sp>
        <p:nvSpPr>
          <p:cNvPr id="209" name="Google Shape;209;p2"/>
          <p:cNvSpPr txBox="1"/>
          <p:nvPr>
            <p:ph idx="12" type="sldNum"/>
          </p:nvPr>
        </p:nvSpPr>
        <p:spPr>
          <a:xfrm>
            <a:off x="0" y="6304416"/>
            <a:ext cx="7797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0" name="Google Shape;210;p2"/>
          <p:cNvSpPr txBox="1"/>
          <p:nvPr>
            <p:ph idx="10" type="dt"/>
          </p:nvPr>
        </p:nvSpPr>
        <p:spPr>
          <a:xfrm>
            <a:off x="10766565" y="6470075"/>
            <a:ext cx="1146283" cy="37039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2019-2020</a:t>
            </a:r>
            <a:endParaRPr/>
          </a:p>
        </p:txBody>
      </p:sp>
      <p:pic>
        <p:nvPicPr>
          <p:cNvPr descr="C:\Users\user\Desktop\bmsce.png" id="211" name="Google Shape;211;p2"/>
          <p:cNvPicPr preferRelativeResize="0"/>
          <p:nvPr/>
        </p:nvPicPr>
        <p:blipFill rotWithShape="1">
          <a:blip r:embed="rId3">
            <a:alphaModFix/>
          </a:blip>
          <a:srcRect b="0" l="0" r="0" t="0"/>
          <a:stretch/>
        </p:blipFill>
        <p:spPr>
          <a:xfrm>
            <a:off x="10888530" y="122206"/>
            <a:ext cx="1232164" cy="11898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20"/>
          <p:cNvSpPr txBox="1"/>
          <p:nvPr/>
        </p:nvSpPr>
        <p:spPr>
          <a:xfrm>
            <a:off x="2084589" y="436085"/>
            <a:ext cx="8131550" cy="705926"/>
          </a:xfrm>
          <a:prstGeom prst="rect">
            <a:avLst/>
          </a:prstGeom>
          <a:noFill/>
          <a:ln>
            <a:noFill/>
          </a:ln>
        </p:spPr>
        <p:txBody>
          <a:bodyPr anchorCtr="0" anchor="t" bIns="45700" lIns="91425" spcFirstLastPara="1" rIns="91425" wrap="square" tIns="45700">
            <a:normAutofit/>
          </a:bodyPr>
          <a:lstStyle/>
          <a:p>
            <a:pPr indent="0" lvl="0" marL="0" marR="0" rtl="0" algn="l">
              <a:lnSpc>
                <a:spcPct val="70000"/>
              </a:lnSpc>
              <a:spcBef>
                <a:spcPts val="0"/>
              </a:spcBef>
              <a:spcAft>
                <a:spcPts val="0"/>
              </a:spcAft>
              <a:buNone/>
            </a:pPr>
            <a:r>
              <a:rPr b="0" i="0" lang="en-US" sz="3240" u="none" cap="none" strike="noStrike">
                <a:solidFill>
                  <a:srgbClr val="168DBA"/>
                </a:solidFill>
                <a:latin typeface="Century Gothic"/>
                <a:ea typeface="Century Gothic"/>
                <a:cs typeface="Century Gothic"/>
                <a:sym typeface="Century Gothic"/>
              </a:rPr>
              <a:t>Detailed Design - Inpainting</a:t>
            </a:r>
            <a:r>
              <a:rPr baseline="30000" lang="en-US" sz="2520">
                <a:solidFill>
                  <a:srgbClr val="168DBA"/>
                </a:solidFill>
                <a:latin typeface="Century Gothic"/>
                <a:ea typeface="Century Gothic"/>
                <a:cs typeface="Century Gothic"/>
                <a:sym typeface="Century Gothic"/>
              </a:rPr>
              <a:t>[5]</a:t>
            </a:r>
            <a:br>
              <a:rPr b="0" i="0" lang="en-US" sz="2520" u="none" cap="none" strike="noStrike">
                <a:solidFill>
                  <a:srgbClr val="168DBA"/>
                </a:solidFill>
                <a:latin typeface="Century Gothic"/>
                <a:ea typeface="Century Gothic"/>
                <a:cs typeface="Century Gothic"/>
                <a:sym typeface="Century Gothic"/>
              </a:rPr>
            </a:br>
            <a:endParaRPr b="0" i="0" sz="2520" u="none" cap="none" strike="noStrike">
              <a:solidFill>
                <a:srgbClr val="168DBA"/>
              </a:solidFill>
              <a:latin typeface="Century Gothic"/>
              <a:ea typeface="Century Gothic"/>
              <a:cs typeface="Century Gothic"/>
              <a:sym typeface="Century Gothic"/>
            </a:endParaRPr>
          </a:p>
        </p:txBody>
      </p:sp>
      <p:sp>
        <p:nvSpPr>
          <p:cNvPr id="593" name="Google Shape;593;p20"/>
          <p:cNvSpPr txBox="1"/>
          <p:nvPr/>
        </p:nvSpPr>
        <p:spPr>
          <a:xfrm>
            <a:off x="0" y="6312766"/>
            <a:ext cx="779767"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2000"/>
              <a:buFont typeface="Century Gothic"/>
              <a:buNone/>
            </a:pPr>
            <a:fld id="{00000000-1234-1234-1234-123412341234}" type="slidenum">
              <a:rPr b="0" i="0" lang="en-US" sz="2000" u="none" cap="none" strike="noStrike">
                <a:solidFill>
                  <a:schemeClr val="dk1"/>
                </a:solidFill>
                <a:latin typeface="Century Gothic"/>
                <a:ea typeface="Century Gothic"/>
                <a:cs typeface="Century Gothic"/>
                <a:sym typeface="Century Gothic"/>
              </a:rPr>
              <a:t>‹#›</a:t>
            </a:fld>
            <a:endParaRPr b="0" i="0" sz="2000" u="none" cap="none" strike="noStrike">
              <a:solidFill>
                <a:schemeClr val="dk1"/>
              </a:solidFill>
              <a:latin typeface="Century Gothic"/>
              <a:ea typeface="Century Gothic"/>
              <a:cs typeface="Century Gothic"/>
              <a:sym typeface="Century Gothic"/>
            </a:endParaRPr>
          </a:p>
        </p:txBody>
      </p:sp>
      <p:pic>
        <p:nvPicPr>
          <p:cNvPr descr="C:\Users\user\Desktop\bmsce.png" id="594" name="Google Shape;594;p20"/>
          <p:cNvPicPr preferRelativeResize="0"/>
          <p:nvPr/>
        </p:nvPicPr>
        <p:blipFill rotWithShape="1">
          <a:blip r:embed="rId3">
            <a:alphaModFix/>
          </a:blip>
          <a:srcRect b="0" l="0" r="0" t="0"/>
          <a:stretch/>
        </p:blipFill>
        <p:spPr>
          <a:xfrm>
            <a:off x="10888530" y="122206"/>
            <a:ext cx="1232164" cy="1189851"/>
          </a:xfrm>
          <a:prstGeom prst="rect">
            <a:avLst/>
          </a:prstGeom>
          <a:noFill/>
          <a:ln>
            <a:noFill/>
          </a:ln>
        </p:spPr>
      </p:pic>
      <p:sp>
        <p:nvSpPr>
          <p:cNvPr id="595" name="Google Shape;595;p20"/>
          <p:cNvSpPr txBox="1"/>
          <p:nvPr/>
        </p:nvSpPr>
        <p:spPr>
          <a:xfrm>
            <a:off x="5020785" y="2925876"/>
            <a:ext cx="2339930" cy="633503"/>
          </a:xfrm>
          <a:prstGeom prst="rect">
            <a:avLst/>
          </a:prstGeom>
          <a:solidFill>
            <a:srgbClr val="00B050"/>
          </a:solidFill>
          <a:ln>
            <a:noFill/>
          </a:ln>
          <a:effectLst>
            <a:outerShdw blurRad="44450" algn="ctr" dir="5400000" dist="27940">
              <a:srgbClr val="000000">
                <a:alpha val="31764"/>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rgbClr val="FFFFFF"/>
                </a:solidFill>
                <a:latin typeface="Times New Roman"/>
                <a:ea typeface="Times New Roman"/>
                <a:cs typeface="Times New Roman"/>
                <a:sym typeface="Times New Roman"/>
              </a:rPr>
              <a:t>Confidence and Data Computation</a:t>
            </a:r>
            <a:endParaRPr/>
          </a:p>
        </p:txBody>
      </p:sp>
      <p:sp>
        <p:nvSpPr>
          <p:cNvPr id="596" name="Google Shape;596;p20"/>
          <p:cNvSpPr txBox="1"/>
          <p:nvPr/>
        </p:nvSpPr>
        <p:spPr>
          <a:xfrm>
            <a:off x="5006929" y="4200494"/>
            <a:ext cx="2339930" cy="633503"/>
          </a:xfrm>
          <a:prstGeom prst="rect">
            <a:avLst/>
          </a:prstGeom>
          <a:solidFill>
            <a:srgbClr val="0070C0"/>
          </a:solidFill>
          <a:ln>
            <a:noFill/>
          </a:ln>
          <a:effectLst>
            <a:outerShdw blurRad="44450" algn="ctr" dir="5400000" dist="27940">
              <a:srgbClr val="000000">
                <a:alpha val="31764"/>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rgbClr val="FFFFFF"/>
                </a:solidFill>
                <a:latin typeface="Times New Roman"/>
                <a:ea typeface="Times New Roman"/>
                <a:cs typeface="Times New Roman"/>
                <a:sym typeface="Times New Roman"/>
              </a:rPr>
              <a:t>Exemplar based completion</a:t>
            </a:r>
            <a:endParaRPr/>
          </a:p>
          <a:p>
            <a:pPr indent="0" lvl="0" marL="0" marR="0" rtl="0" algn="ctr">
              <a:spcBef>
                <a:spcPts val="0"/>
              </a:spcBef>
              <a:spcAft>
                <a:spcPts val="0"/>
              </a:spcAft>
              <a:buNone/>
            </a:pPr>
            <a:r>
              <a:t/>
            </a:r>
            <a:endParaRPr sz="1600">
              <a:solidFill>
                <a:srgbClr val="FFFFFF"/>
              </a:solidFill>
              <a:latin typeface="Times New Roman"/>
              <a:ea typeface="Times New Roman"/>
              <a:cs typeface="Times New Roman"/>
              <a:sym typeface="Times New Roman"/>
            </a:endParaRPr>
          </a:p>
        </p:txBody>
      </p:sp>
      <p:sp>
        <p:nvSpPr>
          <p:cNvPr id="597" name="Google Shape;597;p20"/>
          <p:cNvSpPr txBox="1"/>
          <p:nvPr/>
        </p:nvSpPr>
        <p:spPr>
          <a:xfrm>
            <a:off x="1523999" y="5043055"/>
            <a:ext cx="236912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Mask applied to image</a:t>
            </a:r>
            <a:endParaRPr/>
          </a:p>
        </p:txBody>
      </p:sp>
      <p:sp>
        <p:nvSpPr>
          <p:cNvPr id="598" name="Google Shape;598;p20"/>
          <p:cNvSpPr txBox="1"/>
          <p:nvPr/>
        </p:nvSpPr>
        <p:spPr>
          <a:xfrm>
            <a:off x="8963891" y="5043055"/>
            <a:ext cx="155170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Final Result</a:t>
            </a:r>
            <a:endParaRPr/>
          </a:p>
        </p:txBody>
      </p:sp>
      <p:sp>
        <p:nvSpPr>
          <p:cNvPr id="599" name="Google Shape;599;p20"/>
          <p:cNvSpPr/>
          <p:nvPr/>
        </p:nvSpPr>
        <p:spPr>
          <a:xfrm>
            <a:off x="4003965" y="3061854"/>
            <a:ext cx="1025236" cy="277091"/>
          </a:xfrm>
          <a:prstGeom prst="rightArrow">
            <a:avLst>
              <a:gd fmla="val 50000" name="adj1"/>
              <a:gd fmla="val 50000" name="adj2"/>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600" name="Google Shape;600;p20"/>
          <p:cNvSpPr/>
          <p:nvPr/>
        </p:nvSpPr>
        <p:spPr>
          <a:xfrm>
            <a:off x="7342909" y="4336472"/>
            <a:ext cx="1136073" cy="263237"/>
          </a:xfrm>
          <a:prstGeom prst="rightArrow">
            <a:avLst>
              <a:gd fmla="val 50000" name="adj1"/>
              <a:gd fmla="val 50000" name="adj2"/>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601" name="Google Shape;601;p20"/>
          <p:cNvSpPr/>
          <p:nvPr/>
        </p:nvSpPr>
        <p:spPr>
          <a:xfrm rot="5400000">
            <a:off x="5867400" y="3733803"/>
            <a:ext cx="609600" cy="235527"/>
          </a:xfrm>
          <a:prstGeom prst="rightArrow">
            <a:avLst>
              <a:gd fmla="val 50000" name="adj1"/>
              <a:gd fmla="val 50000" name="adj2"/>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602" name="Google Shape;602;p20"/>
          <p:cNvPicPr preferRelativeResize="0"/>
          <p:nvPr/>
        </p:nvPicPr>
        <p:blipFill rotWithShape="1">
          <a:blip r:embed="rId4">
            <a:alphaModFix/>
          </a:blip>
          <a:srcRect b="0" l="0" r="0" t="0"/>
          <a:stretch/>
        </p:blipFill>
        <p:spPr>
          <a:xfrm>
            <a:off x="296151" y="2701636"/>
            <a:ext cx="3708554" cy="2103120"/>
          </a:xfrm>
          <a:prstGeom prst="rect">
            <a:avLst/>
          </a:prstGeom>
          <a:noFill/>
          <a:ln>
            <a:noFill/>
          </a:ln>
        </p:spPr>
      </p:pic>
      <p:pic>
        <p:nvPicPr>
          <p:cNvPr id="603" name="Google Shape;603;p20"/>
          <p:cNvPicPr preferRelativeResize="0"/>
          <p:nvPr/>
        </p:nvPicPr>
        <p:blipFill rotWithShape="1">
          <a:blip r:embed="rId5">
            <a:alphaModFix/>
          </a:blip>
          <a:srcRect b="0" l="0" r="0" t="0"/>
          <a:stretch/>
        </p:blipFill>
        <p:spPr>
          <a:xfrm>
            <a:off x="8499495" y="2694275"/>
            <a:ext cx="3692505" cy="2103120"/>
          </a:xfrm>
          <a:prstGeom prst="rect">
            <a:avLst/>
          </a:prstGeom>
          <a:noFill/>
          <a:ln>
            <a:noFill/>
          </a:ln>
        </p:spPr>
      </p:pic>
      <p:sp>
        <p:nvSpPr>
          <p:cNvPr id="604" name="Google Shape;604;p20"/>
          <p:cNvSpPr txBox="1"/>
          <p:nvPr>
            <p:ph idx="11" type="ftr"/>
          </p:nvPr>
        </p:nvSpPr>
        <p:spPr>
          <a:xfrm>
            <a:off x="4063476" y="6475446"/>
            <a:ext cx="655068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Removal of Occluding fences from an image               Dept of CSE, BMSCE</a:t>
            </a:r>
            <a:endParaRPr/>
          </a:p>
        </p:txBody>
      </p:sp>
      <p:sp>
        <p:nvSpPr>
          <p:cNvPr id="605" name="Google Shape;605;p20"/>
          <p:cNvSpPr txBox="1"/>
          <p:nvPr>
            <p:ph idx="10" type="dt"/>
          </p:nvPr>
        </p:nvSpPr>
        <p:spPr>
          <a:xfrm>
            <a:off x="10766565" y="6470075"/>
            <a:ext cx="1146283" cy="37039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2019-2020</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21"/>
          <p:cNvSpPr txBox="1"/>
          <p:nvPr>
            <p:ph type="title"/>
          </p:nvPr>
        </p:nvSpPr>
        <p:spPr>
          <a:xfrm>
            <a:off x="1798463" y="343254"/>
            <a:ext cx="9941283" cy="67573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168DBA"/>
              </a:buClr>
              <a:buSzPts val="3959"/>
              <a:buFont typeface="Century Gothic"/>
              <a:buNone/>
            </a:pPr>
            <a:r>
              <a:rPr lang="en-US" sz="3959"/>
              <a:t>Exemplar Based Inpainting</a:t>
            </a:r>
            <a:br>
              <a:rPr lang="en-US" sz="2520"/>
            </a:br>
            <a:endParaRPr sz="2520"/>
          </a:p>
        </p:txBody>
      </p:sp>
      <p:grpSp>
        <p:nvGrpSpPr>
          <p:cNvPr id="611" name="Google Shape;611;p21"/>
          <p:cNvGrpSpPr/>
          <p:nvPr/>
        </p:nvGrpSpPr>
        <p:grpSpPr>
          <a:xfrm>
            <a:off x="1358537" y="2006551"/>
            <a:ext cx="9746632" cy="4310704"/>
            <a:chOff x="4369529" y="1327280"/>
            <a:chExt cx="8186296" cy="4310704"/>
          </a:xfrm>
        </p:grpSpPr>
        <p:sp>
          <p:nvSpPr>
            <p:cNvPr id="612" name="Google Shape;612;p21"/>
            <p:cNvSpPr txBox="1"/>
            <p:nvPr/>
          </p:nvSpPr>
          <p:spPr>
            <a:xfrm>
              <a:off x="7740909" y="1509336"/>
              <a:ext cx="2092496" cy="724409"/>
            </a:xfrm>
            <a:prstGeom prst="rect">
              <a:avLst/>
            </a:prstGeom>
            <a:solidFill>
              <a:srgbClr val="168DBA"/>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Times New Roman"/>
                  <a:ea typeface="Times New Roman"/>
                  <a:cs typeface="Times New Roman"/>
                  <a:sym typeface="Times New Roman"/>
                </a:rPr>
                <a:t>Initialize Criminisi’s Confidence term and Data term</a:t>
              </a:r>
              <a:endParaRPr/>
            </a:p>
            <a:p>
              <a:pPr indent="0" lvl="0" marL="0" marR="0" rtl="0" algn="ctr">
                <a:spcBef>
                  <a:spcPts val="0"/>
                </a:spcBef>
                <a:spcAft>
                  <a:spcPts val="0"/>
                </a:spcAft>
                <a:buNone/>
              </a:pPr>
              <a:r>
                <a:t/>
              </a:r>
              <a:endParaRPr b="1" sz="1400">
                <a:solidFill>
                  <a:schemeClr val="lt1"/>
                </a:solidFill>
                <a:latin typeface="Times New Roman"/>
                <a:ea typeface="Times New Roman"/>
                <a:cs typeface="Times New Roman"/>
                <a:sym typeface="Times New Roman"/>
              </a:endParaRPr>
            </a:p>
          </p:txBody>
        </p:sp>
        <p:sp>
          <p:nvSpPr>
            <p:cNvPr id="613" name="Google Shape;613;p21"/>
            <p:cNvSpPr/>
            <p:nvPr/>
          </p:nvSpPr>
          <p:spPr>
            <a:xfrm>
              <a:off x="10290376" y="1327280"/>
              <a:ext cx="1745595" cy="1089348"/>
            </a:xfrm>
            <a:prstGeom prst="flowChartDecision">
              <a:avLst/>
            </a:prstGeom>
            <a:solidFill>
              <a:srgbClr val="FF00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Times New Roman"/>
                <a:buNone/>
              </a:pPr>
              <a:r>
                <a:rPr b="1" lang="en-US" sz="1400">
                  <a:solidFill>
                    <a:schemeClr val="lt1"/>
                  </a:solidFill>
                  <a:latin typeface="Times New Roman"/>
                  <a:ea typeface="Times New Roman"/>
                  <a:cs typeface="Times New Roman"/>
                  <a:sym typeface="Times New Roman"/>
                </a:rPr>
                <a:t>Image Complete?</a:t>
              </a:r>
              <a:endParaRPr b="1" sz="1400">
                <a:solidFill>
                  <a:schemeClr val="lt1"/>
                </a:solidFill>
                <a:latin typeface="Times New Roman"/>
                <a:ea typeface="Times New Roman"/>
                <a:cs typeface="Times New Roman"/>
                <a:sym typeface="Times New Roman"/>
              </a:endParaRPr>
            </a:p>
          </p:txBody>
        </p:sp>
        <p:sp>
          <p:nvSpPr>
            <p:cNvPr id="614" name="Google Shape;614;p21"/>
            <p:cNvSpPr txBox="1"/>
            <p:nvPr/>
          </p:nvSpPr>
          <p:spPr>
            <a:xfrm>
              <a:off x="10511548" y="2956967"/>
              <a:ext cx="1292961" cy="514350"/>
            </a:xfrm>
            <a:prstGeom prst="rect">
              <a:avLst/>
            </a:prstGeom>
            <a:solidFill>
              <a:srgbClr val="20BBE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Times New Roman"/>
                  <a:ea typeface="Times New Roman"/>
                  <a:cs typeface="Times New Roman"/>
                  <a:sym typeface="Times New Roman"/>
                </a:rPr>
                <a:t>Identify Filling Area </a:t>
              </a:r>
              <a:endParaRPr/>
            </a:p>
          </p:txBody>
        </p:sp>
        <p:sp>
          <p:nvSpPr>
            <p:cNvPr id="615" name="Google Shape;615;p21"/>
            <p:cNvSpPr txBox="1"/>
            <p:nvPr/>
          </p:nvSpPr>
          <p:spPr>
            <a:xfrm>
              <a:off x="10426377" y="3923951"/>
              <a:ext cx="1476375" cy="762000"/>
            </a:xfrm>
            <a:prstGeom prst="rect">
              <a:avLst/>
            </a:prstGeom>
            <a:solidFill>
              <a:srgbClr val="20BBE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Times New Roman"/>
                  <a:ea typeface="Times New Roman"/>
                  <a:cs typeface="Times New Roman"/>
                  <a:sym typeface="Times New Roman"/>
                </a:rPr>
                <a:t>Compute priorities, find max priority patch</a:t>
              </a:r>
              <a:endParaRPr/>
            </a:p>
            <a:p>
              <a:pPr indent="0" lvl="0" marL="0" marR="0" rtl="0" algn="ctr">
                <a:spcBef>
                  <a:spcPts val="0"/>
                </a:spcBef>
                <a:spcAft>
                  <a:spcPts val="0"/>
                </a:spcAft>
                <a:buNone/>
              </a:pPr>
              <a:r>
                <a:t/>
              </a:r>
              <a:endParaRPr b="1" sz="1400">
                <a:solidFill>
                  <a:schemeClr val="lt1"/>
                </a:solidFill>
                <a:latin typeface="Times New Roman"/>
                <a:ea typeface="Times New Roman"/>
                <a:cs typeface="Times New Roman"/>
                <a:sym typeface="Times New Roman"/>
              </a:endParaRPr>
            </a:p>
          </p:txBody>
        </p:sp>
        <p:sp>
          <p:nvSpPr>
            <p:cNvPr id="616" name="Google Shape;616;p21"/>
            <p:cNvSpPr txBox="1"/>
            <p:nvPr/>
          </p:nvSpPr>
          <p:spPr>
            <a:xfrm>
              <a:off x="8001138" y="4052207"/>
              <a:ext cx="2017030" cy="514350"/>
            </a:xfrm>
            <a:prstGeom prst="rect">
              <a:avLst/>
            </a:prstGeom>
            <a:solidFill>
              <a:srgbClr val="20BBE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Times New Roman"/>
                  <a:ea typeface="Times New Roman"/>
                  <a:cs typeface="Times New Roman"/>
                  <a:sym typeface="Times New Roman"/>
                </a:rPr>
                <a:t>Find Exemplar portion for max-priority patch</a:t>
              </a:r>
              <a:endParaRPr/>
            </a:p>
            <a:p>
              <a:pPr indent="0" lvl="0" marL="0" marR="0" rtl="0" algn="ctr">
                <a:spcBef>
                  <a:spcPts val="0"/>
                </a:spcBef>
                <a:spcAft>
                  <a:spcPts val="0"/>
                </a:spcAft>
                <a:buNone/>
              </a:pPr>
              <a:r>
                <a:t/>
              </a:r>
              <a:endParaRPr b="1" sz="1400">
                <a:solidFill>
                  <a:schemeClr val="lt1"/>
                </a:solidFill>
                <a:latin typeface="Times New Roman"/>
                <a:ea typeface="Times New Roman"/>
                <a:cs typeface="Times New Roman"/>
                <a:sym typeface="Times New Roman"/>
              </a:endParaRPr>
            </a:p>
          </p:txBody>
        </p:sp>
        <p:sp>
          <p:nvSpPr>
            <p:cNvPr id="617" name="Google Shape;617;p21"/>
            <p:cNvSpPr txBox="1"/>
            <p:nvPr/>
          </p:nvSpPr>
          <p:spPr>
            <a:xfrm>
              <a:off x="5620303" y="4030980"/>
              <a:ext cx="1893689" cy="567146"/>
            </a:xfrm>
            <a:prstGeom prst="rect">
              <a:avLst/>
            </a:prstGeom>
            <a:solidFill>
              <a:srgbClr val="20BBE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Times New Roman"/>
                  <a:ea typeface="Times New Roman"/>
                  <a:cs typeface="Times New Roman"/>
                  <a:sym typeface="Times New Roman"/>
                </a:rPr>
                <a:t>Fill patch using exemplar portion as reference  </a:t>
              </a:r>
              <a:endParaRPr/>
            </a:p>
          </p:txBody>
        </p:sp>
        <p:sp>
          <p:nvSpPr>
            <p:cNvPr id="618" name="Google Shape;618;p21"/>
            <p:cNvSpPr txBox="1"/>
            <p:nvPr/>
          </p:nvSpPr>
          <p:spPr>
            <a:xfrm>
              <a:off x="5731472" y="5123634"/>
              <a:ext cx="1666231" cy="514350"/>
            </a:xfrm>
            <a:prstGeom prst="rect">
              <a:avLst/>
            </a:prstGeom>
            <a:solidFill>
              <a:srgbClr val="20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Times New Roman"/>
                <a:buNone/>
              </a:pPr>
              <a:r>
                <a:rPr b="1" lang="en-US" sz="1400">
                  <a:solidFill>
                    <a:schemeClr val="lt1"/>
                  </a:solidFill>
                  <a:latin typeface="Times New Roman"/>
                  <a:ea typeface="Times New Roman"/>
                  <a:cs typeface="Times New Roman"/>
                  <a:sym typeface="Times New Roman"/>
                </a:rPr>
                <a:t>Update Confidence and Data terms</a:t>
              </a:r>
              <a:endParaRPr b="1" sz="1400">
                <a:solidFill>
                  <a:schemeClr val="lt1"/>
                </a:solidFill>
                <a:latin typeface="Times New Roman"/>
                <a:ea typeface="Times New Roman"/>
                <a:cs typeface="Times New Roman"/>
                <a:sym typeface="Times New Roman"/>
              </a:endParaRPr>
            </a:p>
          </p:txBody>
        </p:sp>
        <p:sp>
          <p:nvSpPr>
            <p:cNvPr id="619" name="Google Shape;619;p21"/>
            <p:cNvSpPr txBox="1"/>
            <p:nvPr/>
          </p:nvSpPr>
          <p:spPr>
            <a:xfrm>
              <a:off x="4369529" y="1567542"/>
              <a:ext cx="1206542" cy="587828"/>
            </a:xfrm>
            <a:prstGeom prst="rect">
              <a:avLst/>
            </a:prstGeom>
            <a:solidFill>
              <a:schemeClr val="accent6"/>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Times New Roman"/>
                <a:buNone/>
              </a:pPr>
              <a:r>
                <a:rPr b="1" i="0" lang="en-US" sz="1400" u="none" cap="none" strike="noStrike">
                  <a:solidFill>
                    <a:schemeClr val="lt1"/>
                  </a:solidFill>
                  <a:latin typeface="Times New Roman"/>
                  <a:ea typeface="Times New Roman"/>
                  <a:cs typeface="Times New Roman"/>
                  <a:sym typeface="Times New Roman"/>
                </a:rPr>
                <a:t>Final Fence Mask </a:t>
              </a:r>
              <a:endParaRPr b="1" i="0" sz="1400" u="none" cap="none" strike="noStrike">
                <a:solidFill>
                  <a:schemeClr val="lt1"/>
                </a:solidFill>
                <a:latin typeface="Arial"/>
                <a:ea typeface="Arial"/>
                <a:cs typeface="Arial"/>
                <a:sym typeface="Arial"/>
              </a:endParaRPr>
            </a:p>
          </p:txBody>
        </p:sp>
        <p:sp>
          <p:nvSpPr>
            <p:cNvPr id="620" name="Google Shape;620;p21"/>
            <p:cNvSpPr txBox="1"/>
            <p:nvPr/>
          </p:nvSpPr>
          <p:spPr>
            <a:xfrm>
              <a:off x="6221657" y="1589341"/>
              <a:ext cx="1085850" cy="556357"/>
            </a:xfrm>
            <a:prstGeom prst="rect">
              <a:avLst/>
            </a:prstGeom>
            <a:solidFill>
              <a:srgbClr val="168DBA"/>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Times New Roman"/>
                  <a:ea typeface="Times New Roman"/>
                  <a:cs typeface="Times New Roman"/>
                  <a:sym typeface="Times New Roman"/>
                </a:rPr>
                <a:t>Extract Initial Mask</a:t>
              </a:r>
              <a:endParaRPr/>
            </a:p>
          </p:txBody>
        </p:sp>
        <p:sp>
          <p:nvSpPr>
            <p:cNvPr id="621" name="Google Shape;621;p21"/>
            <p:cNvSpPr txBox="1"/>
            <p:nvPr/>
          </p:nvSpPr>
          <p:spPr>
            <a:xfrm>
              <a:off x="10580102" y="2572752"/>
              <a:ext cx="495300" cy="22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No </a:t>
              </a:r>
              <a:endParaRPr b="0" i="0" sz="1400" u="none" cap="none" strike="noStrike">
                <a:solidFill>
                  <a:schemeClr val="dk1"/>
                </a:solidFill>
                <a:latin typeface="Arial"/>
                <a:ea typeface="Arial"/>
                <a:cs typeface="Arial"/>
                <a:sym typeface="Arial"/>
              </a:endParaRPr>
            </a:p>
          </p:txBody>
        </p:sp>
        <p:sp>
          <p:nvSpPr>
            <p:cNvPr id="622" name="Google Shape;622;p21"/>
            <p:cNvSpPr txBox="1"/>
            <p:nvPr/>
          </p:nvSpPr>
          <p:spPr>
            <a:xfrm>
              <a:off x="11912747" y="1546747"/>
              <a:ext cx="495300" cy="22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Yes</a:t>
              </a:r>
              <a:r>
                <a:rPr b="0" i="0" lang="en-US" sz="1100" u="none" cap="none" strike="noStrike">
                  <a:solidFill>
                    <a:schemeClr val="dk1"/>
                  </a:solidFill>
                  <a:latin typeface="Times New Roman"/>
                  <a:ea typeface="Times New Roman"/>
                  <a:cs typeface="Times New Roman"/>
                  <a:sym typeface="Times New Roman"/>
                </a:rPr>
                <a:t> </a:t>
              </a:r>
              <a:endParaRPr b="0" i="0" sz="1800" u="none" cap="none" strike="noStrike">
                <a:solidFill>
                  <a:schemeClr val="dk1"/>
                </a:solidFill>
                <a:latin typeface="Arial"/>
                <a:ea typeface="Arial"/>
                <a:cs typeface="Arial"/>
                <a:sym typeface="Arial"/>
              </a:endParaRPr>
            </a:p>
          </p:txBody>
        </p:sp>
        <p:sp>
          <p:nvSpPr>
            <p:cNvPr id="623" name="Google Shape;623;p21"/>
            <p:cNvSpPr/>
            <p:nvPr/>
          </p:nvSpPr>
          <p:spPr>
            <a:xfrm>
              <a:off x="12327225" y="1756228"/>
              <a:ext cx="228600" cy="238125"/>
            </a:xfrm>
            <a:prstGeom prst="ellipse">
              <a:avLst/>
            </a:prstGeom>
            <a:solidFill>
              <a:schemeClr val="dk1"/>
            </a:solidFill>
            <a:ln cap="flat" cmpd="sng" w="38100">
              <a:solidFill>
                <a:schemeClr val="dk1"/>
              </a:solidFill>
              <a:prstDash val="solid"/>
              <a:round/>
              <a:headEnd len="sm" w="sm" type="none"/>
              <a:tailEnd len="sm" w="sm" type="none"/>
            </a:ln>
            <a:effectLst>
              <a:outerShdw rotWithShape="0" algn="ctr" dir="3806097" dist="28398">
                <a:srgbClr val="7F7F7F">
                  <a:alpha val="49803"/>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624" name="Google Shape;624;p21"/>
          <p:cNvSpPr txBox="1"/>
          <p:nvPr>
            <p:ph idx="12" type="sldNum"/>
          </p:nvPr>
        </p:nvSpPr>
        <p:spPr>
          <a:xfrm>
            <a:off x="158144" y="6452740"/>
            <a:ext cx="7797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chemeClr val="dk1"/>
                </a:solidFill>
              </a:rPr>
              <a:t>‹#›</a:t>
            </a:fld>
            <a:endParaRPr>
              <a:solidFill>
                <a:schemeClr val="dk1"/>
              </a:solidFill>
            </a:endParaRPr>
          </a:p>
        </p:txBody>
      </p:sp>
      <p:pic>
        <p:nvPicPr>
          <p:cNvPr descr="C:\Users\user\Desktop\bmsce.png" id="625" name="Google Shape;625;p21"/>
          <p:cNvPicPr preferRelativeResize="0"/>
          <p:nvPr/>
        </p:nvPicPr>
        <p:blipFill rotWithShape="1">
          <a:blip r:embed="rId3">
            <a:alphaModFix/>
          </a:blip>
          <a:srcRect b="0" l="0" r="0" t="0"/>
          <a:stretch/>
        </p:blipFill>
        <p:spPr>
          <a:xfrm>
            <a:off x="10888530" y="122206"/>
            <a:ext cx="1232164" cy="1189851"/>
          </a:xfrm>
          <a:prstGeom prst="rect">
            <a:avLst/>
          </a:prstGeom>
          <a:noFill/>
          <a:ln>
            <a:noFill/>
          </a:ln>
        </p:spPr>
      </p:pic>
      <p:pic>
        <p:nvPicPr>
          <p:cNvPr descr="Picture1.png" id="626" name="Google Shape;626;p21"/>
          <p:cNvPicPr preferRelativeResize="0"/>
          <p:nvPr/>
        </p:nvPicPr>
        <p:blipFill rotWithShape="1">
          <a:blip r:embed="rId4">
            <a:alphaModFix/>
          </a:blip>
          <a:srcRect b="0" l="0" r="0" t="0"/>
          <a:stretch/>
        </p:blipFill>
        <p:spPr>
          <a:xfrm>
            <a:off x="4470365" y="3020283"/>
            <a:ext cx="3657298" cy="597359"/>
          </a:xfrm>
          <a:prstGeom prst="rect">
            <a:avLst/>
          </a:prstGeom>
          <a:noFill/>
          <a:ln>
            <a:noFill/>
          </a:ln>
        </p:spPr>
      </p:pic>
      <p:sp>
        <p:nvSpPr>
          <p:cNvPr id="627" name="Google Shape;627;p21"/>
          <p:cNvSpPr txBox="1"/>
          <p:nvPr/>
        </p:nvSpPr>
        <p:spPr>
          <a:xfrm>
            <a:off x="1755775" y="1019998"/>
            <a:ext cx="8616133"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An iterative algorithm comprising two major steps:</a:t>
            </a:r>
            <a:endParaRPr sz="1800">
              <a:solidFill>
                <a:schemeClr val="dk1"/>
              </a:solidFill>
              <a:latin typeface="Century Gothic"/>
              <a:ea typeface="Century Gothic"/>
              <a:cs typeface="Century Gothic"/>
              <a:sym typeface="Century Gothic"/>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entury Gothic"/>
                <a:ea typeface="Century Gothic"/>
                <a:cs typeface="Century Gothic"/>
                <a:sym typeface="Century Gothic"/>
              </a:rPr>
              <a:t>Choosing the missing region to fill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entury Gothic"/>
                <a:ea typeface="Century Gothic"/>
                <a:cs typeface="Century Gothic"/>
                <a:sym typeface="Century Gothic"/>
              </a:rPr>
              <a:t>Selecting an exemplar region to fill it with. </a:t>
            </a:r>
            <a:endParaRPr/>
          </a:p>
        </p:txBody>
      </p:sp>
      <p:sp>
        <p:nvSpPr>
          <p:cNvPr id="628" name="Google Shape;628;p21"/>
          <p:cNvSpPr txBox="1"/>
          <p:nvPr>
            <p:ph idx="11" type="ftr"/>
          </p:nvPr>
        </p:nvSpPr>
        <p:spPr>
          <a:xfrm>
            <a:off x="4063476" y="6475446"/>
            <a:ext cx="655068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Removal of Occluding fences from an image               Dept of CSE, BMSCE</a:t>
            </a:r>
            <a:endParaRPr/>
          </a:p>
        </p:txBody>
      </p:sp>
      <p:sp>
        <p:nvSpPr>
          <p:cNvPr id="629" name="Google Shape;629;p21"/>
          <p:cNvSpPr txBox="1"/>
          <p:nvPr>
            <p:ph idx="10" type="dt"/>
          </p:nvPr>
        </p:nvSpPr>
        <p:spPr>
          <a:xfrm>
            <a:off x="10766565" y="6470075"/>
            <a:ext cx="1146283" cy="37039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2019-2020</a:t>
            </a:r>
            <a:endParaRPr/>
          </a:p>
        </p:txBody>
      </p:sp>
      <p:cxnSp>
        <p:nvCxnSpPr>
          <p:cNvPr id="630" name="Google Shape;630;p21"/>
          <p:cNvCxnSpPr>
            <a:stCxn id="619" idx="3"/>
            <a:endCxn id="620" idx="1"/>
          </p:cNvCxnSpPr>
          <p:nvPr/>
        </p:nvCxnSpPr>
        <p:spPr>
          <a:xfrm>
            <a:off x="2795050" y="2540727"/>
            <a:ext cx="768600" cy="6000"/>
          </a:xfrm>
          <a:prstGeom prst="straightConnector1">
            <a:avLst/>
          </a:prstGeom>
          <a:noFill/>
          <a:ln cap="flat" cmpd="sng" w="28575">
            <a:solidFill>
              <a:schemeClr val="dk1"/>
            </a:solidFill>
            <a:prstDash val="solid"/>
            <a:round/>
            <a:headEnd len="med" w="med" type="none"/>
            <a:tailEnd len="med" w="med" type="triangle"/>
          </a:ln>
        </p:spPr>
      </p:cxnSp>
      <p:cxnSp>
        <p:nvCxnSpPr>
          <p:cNvPr id="631" name="Google Shape;631;p21"/>
          <p:cNvCxnSpPr>
            <a:stCxn id="620" idx="3"/>
            <a:endCxn id="612" idx="1"/>
          </p:cNvCxnSpPr>
          <p:nvPr/>
        </p:nvCxnSpPr>
        <p:spPr>
          <a:xfrm>
            <a:off x="4856504" y="2546791"/>
            <a:ext cx="516000" cy="3900"/>
          </a:xfrm>
          <a:prstGeom prst="straightConnector1">
            <a:avLst/>
          </a:prstGeom>
          <a:noFill/>
          <a:ln cap="flat" cmpd="sng" w="28575">
            <a:solidFill>
              <a:schemeClr val="dk1"/>
            </a:solidFill>
            <a:prstDash val="solid"/>
            <a:round/>
            <a:headEnd len="med" w="med" type="none"/>
            <a:tailEnd len="med" w="med" type="triangle"/>
          </a:ln>
        </p:spPr>
      </p:cxnSp>
      <p:cxnSp>
        <p:nvCxnSpPr>
          <p:cNvPr id="632" name="Google Shape;632;p21"/>
          <p:cNvCxnSpPr>
            <a:stCxn id="612" idx="3"/>
            <a:endCxn id="613" idx="1"/>
          </p:cNvCxnSpPr>
          <p:nvPr/>
        </p:nvCxnSpPr>
        <p:spPr>
          <a:xfrm>
            <a:off x="7863847" y="2550812"/>
            <a:ext cx="544200" cy="300"/>
          </a:xfrm>
          <a:prstGeom prst="straightConnector1">
            <a:avLst/>
          </a:prstGeom>
          <a:noFill/>
          <a:ln cap="flat" cmpd="sng" w="28575">
            <a:solidFill>
              <a:schemeClr val="dk1"/>
            </a:solidFill>
            <a:prstDash val="solid"/>
            <a:round/>
            <a:headEnd len="med" w="med" type="none"/>
            <a:tailEnd len="med" w="med" type="triangle"/>
          </a:ln>
        </p:spPr>
      </p:cxnSp>
      <p:cxnSp>
        <p:nvCxnSpPr>
          <p:cNvPr id="633" name="Google Shape;633;p21"/>
          <p:cNvCxnSpPr>
            <a:stCxn id="613" idx="3"/>
            <a:endCxn id="623" idx="2"/>
          </p:cNvCxnSpPr>
          <p:nvPr/>
        </p:nvCxnSpPr>
        <p:spPr>
          <a:xfrm>
            <a:off x="10486228" y="2551225"/>
            <a:ext cx="346800" cy="3300"/>
          </a:xfrm>
          <a:prstGeom prst="straightConnector1">
            <a:avLst/>
          </a:prstGeom>
          <a:noFill/>
          <a:ln cap="flat" cmpd="sng" w="28575">
            <a:solidFill>
              <a:schemeClr val="dk1"/>
            </a:solidFill>
            <a:prstDash val="solid"/>
            <a:round/>
            <a:headEnd len="med" w="med" type="none"/>
            <a:tailEnd len="med" w="med" type="triangle"/>
          </a:ln>
        </p:spPr>
      </p:cxnSp>
      <p:cxnSp>
        <p:nvCxnSpPr>
          <p:cNvPr id="634" name="Google Shape;634;p21"/>
          <p:cNvCxnSpPr>
            <a:stCxn id="613" idx="2"/>
            <a:endCxn id="614" idx="0"/>
          </p:cNvCxnSpPr>
          <p:nvPr/>
        </p:nvCxnSpPr>
        <p:spPr>
          <a:xfrm flipH="1">
            <a:off x="9441073" y="3095899"/>
            <a:ext cx="6000" cy="540300"/>
          </a:xfrm>
          <a:prstGeom prst="straightConnector1">
            <a:avLst/>
          </a:prstGeom>
          <a:noFill/>
          <a:ln cap="flat" cmpd="sng" w="28575">
            <a:solidFill>
              <a:schemeClr val="dk1"/>
            </a:solidFill>
            <a:prstDash val="solid"/>
            <a:round/>
            <a:headEnd len="med" w="med" type="none"/>
            <a:tailEnd len="med" w="med" type="triangle"/>
          </a:ln>
        </p:spPr>
      </p:cxnSp>
      <p:cxnSp>
        <p:nvCxnSpPr>
          <p:cNvPr id="635" name="Google Shape;635;p21"/>
          <p:cNvCxnSpPr>
            <a:stCxn id="614" idx="2"/>
            <a:endCxn id="615" idx="0"/>
          </p:cNvCxnSpPr>
          <p:nvPr/>
        </p:nvCxnSpPr>
        <p:spPr>
          <a:xfrm>
            <a:off x="9440947" y="4150588"/>
            <a:ext cx="7800" cy="452700"/>
          </a:xfrm>
          <a:prstGeom prst="straightConnector1">
            <a:avLst/>
          </a:prstGeom>
          <a:noFill/>
          <a:ln cap="flat" cmpd="sng" w="28575">
            <a:solidFill>
              <a:schemeClr val="dk1"/>
            </a:solidFill>
            <a:prstDash val="solid"/>
            <a:round/>
            <a:headEnd len="med" w="med" type="none"/>
            <a:tailEnd len="med" w="med" type="triangle"/>
          </a:ln>
        </p:spPr>
      </p:cxnSp>
      <p:cxnSp>
        <p:nvCxnSpPr>
          <p:cNvPr id="636" name="Google Shape;636;p21"/>
          <p:cNvCxnSpPr>
            <a:stCxn id="615" idx="1"/>
            <a:endCxn id="616" idx="3"/>
          </p:cNvCxnSpPr>
          <p:nvPr/>
        </p:nvCxnSpPr>
        <p:spPr>
          <a:xfrm flipH="1">
            <a:off x="8083841" y="4984222"/>
            <a:ext cx="486000" cy="4500"/>
          </a:xfrm>
          <a:prstGeom prst="straightConnector1">
            <a:avLst/>
          </a:prstGeom>
          <a:noFill/>
          <a:ln cap="flat" cmpd="sng" w="28575">
            <a:solidFill>
              <a:schemeClr val="dk1"/>
            </a:solidFill>
            <a:prstDash val="solid"/>
            <a:round/>
            <a:headEnd len="med" w="med" type="none"/>
            <a:tailEnd len="med" w="med" type="triangle"/>
          </a:ln>
        </p:spPr>
      </p:cxnSp>
      <p:cxnSp>
        <p:nvCxnSpPr>
          <p:cNvPr id="637" name="Google Shape;637;p21"/>
          <p:cNvCxnSpPr>
            <a:stCxn id="616" idx="1"/>
            <a:endCxn id="617" idx="3"/>
          </p:cNvCxnSpPr>
          <p:nvPr/>
        </p:nvCxnSpPr>
        <p:spPr>
          <a:xfrm flipH="1">
            <a:off x="5102443" y="4988653"/>
            <a:ext cx="579900" cy="5100"/>
          </a:xfrm>
          <a:prstGeom prst="straightConnector1">
            <a:avLst/>
          </a:prstGeom>
          <a:noFill/>
          <a:ln cap="flat" cmpd="sng" w="28575">
            <a:solidFill>
              <a:schemeClr val="dk1"/>
            </a:solidFill>
            <a:prstDash val="solid"/>
            <a:round/>
            <a:headEnd len="med" w="med" type="none"/>
            <a:tailEnd len="med" w="med" type="triangle"/>
          </a:ln>
        </p:spPr>
      </p:cxnSp>
      <p:cxnSp>
        <p:nvCxnSpPr>
          <p:cNvPr id="638" name="Google Shape;638;p21"/>
          <p:cNvCxnSpPr>
            <a:stCxn id="617" idx="2"/>
            <a:endCxn id="618" idx="0"/>
          </p:cNvCxnSpPr>
          <p:nvPr/>
        </p:nvCxnSpPr>
        <p:spPr>
          <a:xfrm flipH="1">
            <a:off x="3972029" y="5277397"/>
            <a:ext cx="3000" cy="525600"/>
          </a:xfrm>
          <a:prstGeom prst="straightConnector1">
            <a:avLst/>
          </a:prstGeom>
          <a:noFill/>
          <a:ln cap="flat" cmpd="sng" w="28575">
            <a:solidFill>
              <a:schemeClr val="dk1"/>
            </a:solidFill>
            <a:prstDash val="solid"/>
            <a:round/>
            <a:headEnd len="med" w="med" type="none"/>
            <a:tailEnd len="med" w="med" type="triangle"/>
          </a:ln>
        </p:spPr>
      </p:cxnSp>
      <p:cxnSp>
        <p:nvCxnSpPr>
          <p:cNvPr id="639" name="Google Shape;639;p21"/>
          <p:cNvCxnSpPr>
            <a:stCxn id="618" idx="3"/>
          </p:cNvCxnSpPr>
          <p:nvPr/>
        </p:nvCxnSpPr>
        <p:spPr>
          <a:xfrm flipH="1" rot="10800000">
            <a:off x="4963891" y="2927780"/>
            <a:ext cx="5068500" cy="3132300"/>
          </a:xfrm>
          <a:prstGeom prst="bentConnector3">
            <a:avLst>
              <a:gd fmla="val 122291" name="adj1"/>
            </a:avLst>
          </a:prstGeom>
          <a:noFill/>
          <a:ln cap="flat" cmpd="sng" w="28575">
            <a:solidFill>
              <a:schemeClr val="dk1"/>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22"/>
          <p:cNvSpPr txBox="1"/>
          <p:nvPr>
            <p:ph type="title"/>
          </p:nvPr>
        </p:nvSpPr>
        <p:spPr>
          <a:xfrm>
            <a:off x="1687668" y="354287"/>
            <a:ext cx="8869495" cy="128089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168DBA"/>
              </a:buClr>
              <a:buSzPts val="3200"/>
              <a:buFont typeface="Century Gothic"/>
              <a:buNone/>
            </a:pPr>
            <a:r>
              <a:rPr lang="en-US" sz="3200"/>
              <a:t>Confidence and Data term Computation</a:t>
            </a:r>
            <a:endParaRPr sz="3200"/>
          </a:p>
        </p:txBody>
      </p:sp>
      <p:pic>
        <p:nvPicPr>
          <p:cNvPr descr="A picture containing drawing&#10;&#10;Description automatically generated" id="646" name="Google Shape;646;p22"/>
          <p:cNvPicPr preferRelativeResize="0"/>
          <p:nvPr/>
        </p:nvPicPr>
        <p:blipFill rotWithShape="1">
          <a:blip r:embed="rId3">
            <a:alphaModFix/>
          </a:blip>
          <a:srcRect b="0" l="0" r="0" t="0"/>
          <a:stretch/>
        </p:blipFill>
        <p:spPr>
          <a:xfrm>
            <a:off x="384927" y="2036868"/>
            <a:ext cx="4259161" cy="3196169"/>
          </a:xfrm>
          <a:prstGeom prst="rect">
            <a:avLst/>
          </a:prstGeom>
          <a:noFill/>
          <a:ln>
            <a:noFill/>
          </a:ln>
        </p:spPr>
      </p:pic>
      <p:sp>
        <p:nvSpPr>
          <p:cNvPr id="647" name="Google Shape;647;p22"/>
          <p:cNvSpPr txBox="1"/>
          <p:nvPr/>
        </p:nvSpPr>
        <p:spPr>
          <a:xfrm>
            <a:off x="1248695" y="5792205"/>
            <a:ext cx="10943305" cy="58477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None/>
            </a:pPr>
            <a:r>
              <a:rPr b="1" lang="en-US" sz="1600">
                <a:solidFill>
                  <a:schemeClr val="dk1"/>
                </a:solidFill>
                <a:latin typeface="Century Gothic"/>
                <a:ea typeface="Century Gothic"/>
                <a:cs typeface="Century Gothic"/>
                <a:sym typeface="Century Gothic"/>
              </a:rPr>
              <a:t>max_gradient </a:t>
            </a:r>
            <a:r>
              <a:rPr lang="en-US" sz="1600">
                <a:solidFill>
                  <a:schemeClr val="dk1"/>
                </a:solidFill>
                <a:latin typeface="Century Gothic"/>
                <a:ea typeface="Century Gothic"/>
                <a:cs typeface="Century Gothic"/>
                <a:sym typeface="Century Gothic"/>
              </a:rPr>
              <a:t>(p) - Max relative difference in grayscale intensity of patch that surrounds pixel </a:t>
            </a:r>
            <a:r>
              <a:rPr i="1" lang="en-US" sz="1600">
                <a:solidFill>
                  <a:schemeClr val="dk1"/>
                </a:solidFill>
                <a:latin typeface="Century Gothic"/>
                <a:ea typeface="Century Gothic"/>
                <a:cs typeface="Century Gothic"/>
                <a:sym typeface="Century Gothic"/>
              </a:rPr>
              <a:t>p</a:t>
            </a:r>
            <a:endParaRPr i="1" sz="1600">
              <a:solidFill>
                <a:schemeClr val="dk1"/>
              </a:solidFill>
              <a:latin typeface="Century Gothic"/>
              <a:ea typeface="Century Gothic"/>
              <a:cs typeface="Century Gothic"/>
              <a:sym typeface="Century Gothic"/>
            </a:endParaRPr>
          </a:p>
          <a:p>
            <a:pPr indent="-285750" lvl="0" marL="285750" marR="0" rtl="0" algn="l">
              <a:spcBef>
                <a:spcPts val="0"/>
              </a:spcBef>
              <a:spcAft>
                <a:spcPts val="0"/>
              </a:spcAft>
              <a:buNone/>
            </a:pPr>
            <a:r>
              <a:rPr b="1" lang="en-US" sz="1600">
                <a:solidFill>
                  <a:schemeClr val="dk1"/>
                </a:solidFill>
                <a:latin typeface="Century Gothic"/>
                <a:ea typeface="Century Gothic"/>
                <a:cs typeface="Century Gothic"/>
                <a:sym typeface="Century Gothic"/>
              </a:rPr>
              <a:t>unit_normal </a:t>
            </a:r>
            <a:r>
              <a:rPr lang="en-US" sz="1600">
                <a:solidFill>
                  <a:schemeClr val="dk1"/>
                </a:solidFill>
                <a:latin typeface="Century Gothic"/>
                <a:ea typeface="Century Gothic"/>
                <a:cs typeface="Century Gothic"/>
                <a:sym typeface="Century Gothic"/>
              </a:rPr>
              <a:t>(p) -  Used for clear edge detection by performing a convolve operation on the working mask</a:t>
            </a:r>
            <a:endParaRPr i="1" sz="1600">
              <a:solidFill>
                <a:schemeClr val="dk1"/>
              </a:solidFill>
              <a:latin typeface="Century Gothic"/>
              <a:ea typeface="Century Gothic"/>
              <a:cs typeface="Century Gothic"/>
              <a:sym typeface="Century Gothic"/>
            </a:endParaRPr>
          </a:p>
        </p:txBody>
      </p:sp>
      <p:sp>
        <p:nvSpPr>
          <p:cNvPr id="648" name="Google Shape;648;p22"/>
          <p:cNvSpPr txBox="1"/>
          <p:nvPr/>
        </p:nvSpPr>
        <p:spPr>
          <a:xfrm>
            <a:off x="184270" y="6374362"/>
            <a:ext cx="779767"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2000"/>
              <a:buFont typeface="Century Gothic"/>
              <a:buNone/>
            </a:pPr>
            <a:fld id="{00000000-1234-1234-1234-123412341234}" type="slidenum">
              <a:rPr b="0" i="0" lang="en-US" sz="2000" u="none" cap="none" strike="noStrike">
                <a:solidFill>
                  <a:schemeClr val="dk1"/>
                </a:solidFill>
                <a:latin typeface="Century Gothic"/>
                <a:ea typeface="Century Gothic"/>
                <a:cs typeface="Century Gothic"/>
                <a:sym typeface="Century Gothic"/>
              </a:rPr>
              <a:t>‹#›</a:t>
            </a:fld>
            <a:endParaRPr b="0" i="0" sz="2000" u="none" cap="none" strike="noStrike">
              <a:solidFill>
                <a:schemeClr val="dk1"/>
              </a:solidFill>
              <a:latin typeface="Century Gothic"/>
              <a:ea typeface="Century Gothic"/>
              <a:cs typeface="Century Gothic"/>
              <a:sym typeface="Century Gothic"/>
            </a:endParaRPr>
          </a:p>
        </p:txBody>
      </p:sp>
      <p:sp>
        <p:nvSpPr>
          <p:cNvPr id="649" name="Google Shape;649;p22"/>
          <p:cNvSpPr txBox="1"/>
          <p:nvPr>
            <p:ph idx="11" type="ftr"/>
          </p:nvPr>
        </p:nvSpPr>
        <p:spPr>
          <a:xfrm>
            <a:off x="4063476" y="6475446"/>
            <a:ext cx="655068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Removal of Occluding fences from an image               Dept of CSE, BMSCE</a:t>
            </a:r>
            <a:endParaRPr/>
          </a:p>
        </p:txBody>
      </p:sp>
      <p:sp>
        <p:nvSpPr>
          <p:cNvPr id="650" name="Google Shape;650;p22"/>
          <p:cNvSpPr txBox="1"/>
          <p:nvPr>
            <p:ph idx="10" type="dt"/>
          </p:nvPr>
        </p:nvSpPr>
        <p:spPr>
          <a:xfrm>
            <a:off x="10766565" y="6470075"/>
            <a:ext cx="1146283" cy="37039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2019-2020</a:t>
            </a:r>
            <a:endParaRPr/>
          </a:p>
        </p:txBody>
      </p:sp>
      <p:pic>
        <p:nvPicPr>
          <p:cNvPr descr="C:\Users\user\Desktop\bmsce.png" id="651" name="Google Shape;651;p22"/>
          <p:cNvPicPr preferRelativeResize="0"/>
          <p:nvPr/>
        </p:nvPicPr>
        <p:blipFill rotWithShape="1">
          <a:blip r:embed="rId4">
            <a:alphaModFix/>
          </a:blip>
          <a:srcRect b="0" l="0" r="0" t="0"/>
          <a:stretch/>
        </p:blipFill>
        <p:spPr>
          <a:xfrm>
            <a:off x="10888530" y="122206"/>
            <a:ext cx="1232164" cy="1189851"/>
          </a:xfrm>
          <a:prstGeom prst="rect">
            <a:avLst/>
          </a:prstGeom>
          <a:noFill/>
          <a:ln>
            <a:noFill/>
          </a:ln>
        </p:spPr>
      </p:pic>
      <p:sp>
        <p:nvSpPr>
          <p:cNvPr id="652" name="Google Shape;652;p22"/>
          <p:cNvSpPr txBox="1"/>
          <p:nvPr/>
        </p:nvSpPr>
        <p:spPr>
          <a:xfrm>
            <a:off x="5073436" y="1543986"/>
            <a:ext cx="6533544" cy="41549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entury Gothic"/>
                <a:ea typeface="Century Gothic"/>
                <a:cs typeface="Century Gothic"/>
                <a:sym typeface="Century Gothic"/>
              </a:rPr>
              <a:t>Initialization:</a:t>
            </a:r>
            <a:endParaRPr sz="2000">
              <a:solidFill>
                <a:schemeClr val="dk1"/>
              </a:solidFill>
              <a:latin typeface="Century Gothic"/>
              <a:ea typeface="Century Gothic"/>
              <a:cs typeface="Century Gothic"/>
              <a:sym typeface="Century Gothic"/>
            </a:endParaRPr>
          </a:p>
          <a:p>
            <a:pPr indent="-230188" lvl="0" marL="230188" marR="0" rtl="0" algn="l">
              <a:spcBef>
                <a:spcPts val="0"/>
              </a:spcBef>
              <a:spcAft>
                <a:spcPts val="0"/>
              </a:spcAft>
              <a:buClr>
                <a:schemeClr val="dk1"/>
              </a:buClr>
              <a:buSzPts val="2000"/>
              <a:buFont typeface="Arial"/>
              <a:buChar char="•"/>
            </a:pPr>
            <a:r>
              <a:rPr i="1" lang="en-US" sz="2000">
                <a:solidFill>
                  <a:schemeClr val="dk1"/>
                </a:solidFill>
                <a:latin typeface="Century Gothic"/>
                <a:ea typeface="Century Gothic"/>
                <a:cs typeface="Century Gothic"/>
                <a:sym typeface="Century Gothic"/>
              </a:rPr>
              <a:t>Confidence (p) </a:t>
            </a:r>
            <a:r>
              <a:rPr lang="en-US" sz="2000">
                <a:solidFill>
                  <a:schemeClr val="dk1"/>
                </a:solidFill>
                <a:latin typeface="Century Gothic"/>
                <a:ea typeface="Century Gothic"/>
                <a:cs typeface="Century Gothic"/>
                <a:sym typeface="Century Gothic"/>
              </a:rPr>
              <a:t>=0, if pixel </a:t>
            </a:r>
            <a:r>
              <a:rPr i="1" lang="en-US" sz="2000">
                <a:solidFill>
                  <a:schemeClr val="dk1"/>
                </a:solidFill>
                <a:latin typeface="Century Gothic"/>
                <a:ea typeface="Century Gothic"/>
                <a:cs typeface="Century Gothic"/>
                <a:sym typeface="Century Gothic"/>
              </a:rPr>
              <a:t>p</a:t>
            </a:r>
            <a:r>
              <a:rPr lang="en-US" sz="2000">
                <a:solidFill>
                  <a:schemeClr val="dk1"/>
                </a:solidFill>
                <a:latin typeface="Century Gothic"/>
                <a:ea typeface="Century Gothic"/>
                <a:cs typeface="Century Gothic"/>
                <a:sym typeface="Century Gothic"/>
              </a:rPr>
              <a:t> belongs to the mask</a:t>
            </a:r>
            <a:endParaRPr sz="2000">
              <a:solidFill>
                <a:schemeClr val="dk1"/>
              </a:solidFill>
              <a:latin typeface="Century Gothic"/>
              <a:ea typeface="Century Gothic"/>
              <a:cs typeface="Century Gothic"/>
              <a:sym typeface="Century Gothic"/>
            </a:endParaRPr>
          </a:p>
          <a:p>
            <a:pPr indent="-230188" lvl="0" marL="230188" marR="0" rtl="0" algn="l">
              <a:spcBef>
                <a:spcPts val="0"/>
              </a:spcBef>
              <a:spcAft>
                <a:spcPts val="0"/>
              </a:spcAft>
              <a:buClr>
                <a:schemeClr val="dk1"/>
              </a:buClr>
              <a:buSzPts val="2000"/>
              <a:buFont typeface="Arial"/>
              <a:buChar char="•"/>
            </a:pPr>
            <a:r>
              <a:rPr i="1" lang="en-US" sz="2000">
                <a:solidFill>
                  <a:schemeClr val="dk1"/>
                </a:solidFill>
                <a:latin typeface="Century Gothic"/>
                <a:ea typeface="Century Gothic"/>
                <a:cs typeface="Century Gothic"/>
                <a:sym typeface="Century Gothic"/>
              </a:rPr>
              <a:t>Confidence (p)</a:t>
            </a:r>
            <a:r>
              <a:rPr lang="en-US" sz="2000">
                <a:solidFill>
                  <a:schemeClr val="dk1"/>
                </a:solidFill>
                <a:latin typeface="Century Gothic"/>
                <a:ea typeface="Century Gothic"/>
                <a:cs typeface="Century Gothic"/>
                <a:sym typeface="Century Gothic"/>
              </a:rPr>
              <a:t> =1, if pixel </a:t>
            </a:r>
            <a:r>
              <a:rPr i="1" lang="en-US" sz="2000">
                <a:solidFill>
                  <a:schemeClr val="dk1"/>
                </a:solidFill>
                <a:latin typeface="Century Gothic"/>
                <a:ea typeface="Century Gothic"/>
                <a:cs typeface="Century Gothic"/>
                <a:sym typeface="Century Gothic"/>
              </a:rPr>
              <a:t>p does not belong to </a:t>
            </a:r>
            <a:endParaRPr i="1" sz="2000">
              <a:solidFill>
                <a:schemeClr val="dk1"/>
              </a:solidFill>
              <a:latin typeface="Century Gothic"/>
              <a:ea typeface="Century Gothic"/>
              <a:cs typeface="Century Gothic"/>
              <a:sym typeface="Century Gothic"/>
            </a:endParaRPr>
          </a:p>
          <a:p>
            <a:pPr indent="-230188" lvl="0" marL="230188" marR="0" rtl="0" algn="l">
              <a:spcBef>
                <a:spcPts val="0"/>
              </a:spcBef>
              <a:spcAft>
                <a:spcPts val="0"/>
              </a:spcAft>
              <a:buClr>
                <a:schemeClr val="dk1"/>
              </a:buClr>
              <a:buSzPts val="2000"/>
              <a:buFont typeface="Arial"/>
              <a:buChar char="•"/>
            </a:pPr>
            <a:r>
              <a:rPr i="1" lang="en-US" sz="2000">
                <a:solidFill>
                  <a:schemeClr val="dk1"/>
                </a:solidFill>
                <a:latin typeface="Century Gothic"/>
                <a:ea typeface="Century Gothic"/>
                <a:cs typeface="Century Gothic"/>
                <a:sym typeface="Century Gothic"/>
              </a:rPr>
              <a:t>Data</a:t>
            </a:r>
            <a:r>
              <a:rPr lang="en-US" sz="2000">
                <a:solidFill>
                  <a:schemeClr val="dk1"/>
                </a:solidFill>
                <a:latin typeface="Century Gothic"/>
                <a:ea typeface="Century Gothic"/>
                <a:cs typeface="Century Gothic"/>
                <a:sym typeface="Century Gothic"/>
              </a:rPr>
              <a:t> [] = [0]</a:t>
            </a:r>
            <a:endParaRPr/>
          </a:p>
          <a:p>
            <a:pPr indent="0" lvl="0" marL="0" marR="0" rtl="0" algn="l">
              <a:spcBef>
                <a:spcPts val="0"/>
              </a:spcBef>
              <a:spcAft>
                <a:spcPts val="0"/>
              </a:spcAft>
              <a:buNone/>
            </a:pPr>
            <a:r>
              <a:t/>
            </a:r>
            <a:endParaRPr sz="20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t/>
            </a:r>
            <a:endParaRPr sz="20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b="1" lang="en-US" sz="2000">
                <a:solidFill>
                  <a:schemeClr val="dk1"/>
                </a:solidFill>
                <a:latin typeface="Century Gothic"/>
                <a:ea typeface="Century Gothic"/>
                <a:cs typeface="Century Gothic"/>
                <a:sym typeface="Century Gothic"/>
              </a:rPr>
              <a:t>Calculation:</a:t>
            </a:r>
            <a:endParaRPr sz="20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b="1" i="1" lang="en-US" sz="2000">
                <a:solidFill>
                  <a:schemeClr val="dk1"/>
                </a:solidFill>
                <a:latin typeface="Century Gothic"/>
                <a:ea typeface="Century Gothic"/>
                <a:cs typeface="Century Gothic"/>
                <a:sym typeface="Century Gothic"/>
              </a:rPr>
              <a:t>Confidence (p)</a:t>
            </a:r>
            <a:r>
              <a:rPr i="1" lang="en-US" sz="2000">
                <a:solidFill>
                  <a:schemeClr val="dk1"/>
                </a:solidFill>
                <a:latin typeface="Century Gothic"/>
                <a:ea typeface="Century Gothic"/>
                <a:cs typeface="Century Gothic"/>
                <a:sym typeface="Century Gothic"/>
              </a:rPr>
              <a:t> =				</a:t>
            </a:r>
            <a:endParaRPr/>
          </a:p>
          <a:p>
            <a:pPr indent="0" lvl="0" marL="0" marR="0" rtl="0" algn="l">
              <a:spcBef>
                <a:spcPts val="0"/>
              </a:spcBef>
              <a:spcAft>
                <a:spcPts val="0"/>
              </a:spcAft>
              <a:buNone/>
            </a:pPr>
            <a:r>
              <a:t/>
            </a:r>
            <a:endParaRPr i="1" sz="2000">
              <a:solidFill>
                <a:schemeClr val="dk1"/>
              </a:solidFill>
              <a:latin typeface="Century Gothic"/>
              <a:ea typeface="Century Gothic"/>
              <a:cs typeface="Century Gothic"/>
              <a:sym typeface="Century Gothic"/>
            </a:endParaRPr>
          </a:p>
          <a:p>
            <a:pPr indent="0" lvl="0" marL="0" marR="0" rtl="0" algn="r">
              <a:spcBef>
                <a:spcPts val="0"/>
              </a:spcBef>
              <a:spcAft>
                <a:spcPts val="0"/>
              </a:spcAft>
              <a:buNone/>
            </a:pPr>
            <a:r>
              <a:rPr lang="en-US" sz="2000">
                <a:solidFill>
                  <a:schemeClr val="dk1"/>
                </a:solidFill>
                <a:latin typeface="Century Gothic"/>
                <a:ea typeface="Century Gothic"/>
                <a:cs typeface="Century Gothic"/>
                <a:sym typeface="Century Gothic"/>
              </a:rPr>
              <a:t>∀ </a:t>
            </a:r>
            <a:r>
              <a:rPr i="1" lang="en-US" sz="2000">
                <a:solidFill>
                  <a:schemeClr val="dk1"/>
                </a:solidFill>
                <a:latin typeface="Century Gothic"/>
                <a:ea typeface="Century Gothic"/>
                <a:cs typeface="Century Gothic"/>
                <a:sym typeface="Century Gothic"/>
              </a:rPr>
              <a:t>q </a:t>
            </a:r>
            <a:r>
              <a:rPr lang="en-US" sz="2000">
                <a:solidFill>
                  <a:schemeClr val="dk1"/>
                </a:solidFill>
                <a:latin typeface="Century Gothic"/>
                <a:ea typeface="Century Gothic"/>
                <a:cs typeface="Century Gothic"/>
                <a:sym typeface="Century Gothic"/>
              </a:rPr>
              <a:t>∈ (</a:t>
            </a:r>
            <a:r>
              <a:rPr i="1" lang="en-US" sz="2000">
                <a:solidFill>
                  <a:schemeClr val="dk1"/>
                </a:solidFill>
                <a:latin typeface="Century Gothic"/>
                <a:ea typeface="Century Gothic"/>
                <a:cs typeface="Century Gothic"/>
                <a:sym typeface="Century Gothic"/>
              </a:rPr>
              <a:t>Ψp</a:t>
            </a:r>
            <a:r>
              <a:rPr lang="en-US" sz="2000">
                <a:solidFill>
                  <a:schemeClr val="dk1"/>
                </a:solidFill>
                <a:latin typeface="Century Gothic"/>
                <a:ea typeface="Century Gothic"/>
                <a:cs typeface="Century Gothic"/>
                <a:sym typeface="Century Gothic"/>
              </a:rPr>
              <a:t> ∩ (</a:t>
            </a:r>
            <a:r>
              <a:rPr i="1" lang="en-US" sz="2000">
                <a:solidFill>
                  <a:schemeClr val="dk1"/>
                </a:solidFill>
                <a:latin typeface="Century Gothic"/>
                <a:ea typeface="Century Gothic"/>
                <a:cs typeface="Century Gothic"/>
                <a:sym typeface="Century Gothic"/>
              </a:rPr>
              <a:t>Working Mask</a:t>
            </a:r>
            <a:r>
              <a:rPr lang="en-US" sz="2000">
                <a:solidFill>
                  <a:schemeClr val="dk1"/>
                </a:solidFill>
                <a:latin typeface="Century Gothic"/>
                <a:ea typeface="Century Gothic"/>
                <a:cs typeface="Century Gothic"/>
                <a:sym typeface="Century Gothic"/>
              </a:rPr>
              <a:t>)</a:t>
            </a:r>
            <a:r>
              <a:rPr lang="en-US" sz="2400">
                <a:solidFill>
                  <a:schemeClr val="dk1"/>
                </a:solidFill>
                <a:latin typeface="Century Gothic"/>
                <a:ea typeface="Century Gothic"/>
                <a:cs typeface="Century Gothic"/>
                <a:sym typeface="Century Gothic"/>
              </a:rPr>
              <a:t>’</a:t>
            </a:r>
            <a:r>
              <a:rPr lang="en-US" sz="2000">
                <a:solidFill>
                  <a:schemeClr val="dk1"/>
                </a:solidFill>
                <a:latin typeface="Century Gothic"/>
                <a:ea typeface="Century Gothic"/>
                <a:cs typeface="Century Gothic"/>
                <a:sym typeface="Century Gothic"/>
              </a:rPr>
              <a:t>)</a:t>
            </a:r>
            <a:endParaRPr/>
          </a:p>
          <a:p>
            <a:pPr indent="0" lvl="0" marL="0" marR="0" rtl="0" algn="r">
              <a:spcBef>
                <a:spcPts val="0"/>
              </a:spcBef>
              <a:spcAft>
                <a:spcPts val="0"/>
              </a:spcAft>
              <a:buNone/>
            </a:pPr>
            <a:r>
              <a:t/>
            </a:r>
            <a:endParaRPr sz="20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b="1" i="1" lang="en-US" sz="2000">
                <a:solidFill>
                  <a:schemeClr val="dk1"/>
                </a:solidFill>
                <a:latin typeface="Century Gothic"/>
                <a:ea typeface="Century Gothic"/>
                <a:cs typeface="Century Gothic"/>
                <a:sym typeface="Century Gothic"/>
              </a:rPr>
              <a:t>Data (p)</a:t>
            </a:r>
            <a:r>
              <a:rPr lang="en-US" sz="2000">
                <a:solidFill>
                  <a:schemeClr val="dk1"/>
                </a:solidFill>
                <a:latin typeface="Century Gothic"/>
                <a:ea typeface="Century Gothic"/>
                <a:cs typeface="Century Gothic"/>
                <a:sym typeface="Century Gothic"/>
              </a:rPr>
              <a:t> = </a:t>
            </a:r>
            <a:r>
              <a:rPr i="1" lang="en-US" sz="2000">
                <a:solidFill>
                  <a:schemeClr val="dk1"/>
                </a:solidFill>
                <a:latin typeface="Century Gothic"/>
                <a:ea typeface="Century Gothic"/>
                <a:cs typeface="Century Gothic"/>
                <a:sym typeface="Century Gothic"/>
              </a:rPr>
              <a:t>unit normal (p)</a:t>
            </a:r>
            <a:r>
              <a:rPr lang="en-US" sz="2000">
                <a:solidFill>
                  <a:schemeClr val="dk1"/>
                </a:solidFill>
                <a:latin typeface="Century Gothic"/>
                <a:ea typeface="Century Gothic"/>
                <a:cs typeface="Century Gothic"/>
                <a:sym typeface="Century Gothic"/>
              </a:rPr>
              <a:t> * </a:t>
            </a:r>
            <a:r>
              <a:rPr i="1" lang="en-US" sz="2000">
                <a:solidFill>
                  <a:schemeClr val="dk1"/>
                </a:solidFill>
                <a:latin typeface="Century Gothic"/>
                <a:ea typeface="Century Gothic"/>
                <a:cs typeface="Century Gothic"/>
                <a:sym typeface="Century Gothic"/>
              </a:rPr>
              <a:t>max_gradient (p)</a:t>
            </a:r>
            <a:endParaRPr sz="20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t/>
            </a:r>
            <a:endParaRPr sz="2000">
              <a:solidFill>
                <a:schemeClr val="dk1"/>
              </a:solidFill>
              <a:latin typeface="Century Gothic"/>
              <a:ea typeface="Century Gothic"/>
              <a:cs typeface="Century Gothic"/>
              <a:sym typeface="Century Gothic"/>
            </a:endParaRPr>
          </a:p>
        </p:txBody>
      </p:sp>
      <p:pic>
        <p:nvPicPr>
          <p:cNvPr descr="Picture2.png" id="653" name="Google Shape;653;p22"/>
          <p:cNvPicPr preferRelativeResize="0"/>
          <p:nvPr/>
        </p:nvPicPr>
        <p:blipFill rotWithShape="1">
          <a:blip r:embed="rId5">
            <a:alphaModFix/>
          </a:blip>
          <a:srcRect b="25284" l="41644" r="27503" t="61613"/>
          <a:stretch/>
        </p:blipFill>
        <p:spPr>
          <a:xfrm>
            <a:off x="7478164" y="3510116"/>
            <a:ext cx="1882299" cy="72266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23"/>
          <p:cNvSpPr txBox="1"/>
          <p:nvPr/>
        </p:nvSpPr>
        <p:spPr>
          <a:xfrm>
            <a:off x="2084589" y="305455"/>
            <a:ext cx="8131550" cy="705926"/>
          </a:xfrm>
          <a:prstGeom prst="rect">
            <a:avLst/>
          </a:prstGeom>
          <a:noFill/>
          <a:ln>
            <a:noFill/>
          </a:ln>
        </p:spPr>
        <p:txBody>
          <a:bodyPr anchorCtr="0" anchor="t" bIns="45700" lIns="91425" spcFirstLastPara="1" rIns="91425" wrap="square" tIns="45700">
            <a:normAutofit/>
          </a:bodyPr>
          <a:lstStyle/>
          <a:p>
            <a:pPr indent="0" lvl="0" marL="0" marR="0" rtl="0" algn="l">
              <a:lnSpc>
                <a:spcPct val="70000"/>
              </a:lnSpc>
              <a:spcBef>
                <a:spcPts val="0"/>
              </a:spcBef>
              <a:spcAft>
                <a:spcPts val="0"/>
              </a:spcAft>
              <a:buNone/>
            </a:pPr>
            <a:r>
              <a:rPr b="0" i="0" lang="en-US" sz="3240" u="none" cap="none" strike="noStrike">
                <a:solidFill>
                  <a:srgbClr val="168DBA"/>
                </a:solidFill>
                <a:latin typeface="Century Gothic"/>
                <a:ea typeface="Century Gothic"/>
                <a:cs typeface="Century Gothic"/>
                <a:sym typeface="Century Gothic"/>
              </a:rPr>
              <a:t>Detailed Design - Inpainting</a:t>
            </a:r>
            <a:r>
              <a:rPr baseline="30000" lang="en-US" sz="2520">
                <a:solidFill>
                  <a:srgbClr val="168DBA"/>
                </a:solidFill>
                <a:latin typeface="Century Gothic"/>
                <a:ea typeface="Century Gothic"/>
                <a:cs typeface="Century Gothic"/>
                <a:sym typeface="Century Gothic"/>
              </a:rPr>
              <a:t>[5]</a:t>
            </a:r>
            <a:br>
              <a:rPr b="0" i="0" lang="en-US" sz="2520" u="none" cap="none" strike="noStrike">
                <a:solidFill>
                  <a:srgbClr val="168DBA"/>
                </a:solidFill>
                <a:latin typeface="Century Gothic"/>
                <a:ea typeface="Century Gothic"/>
                <a:cs typeface="Century Gothic"/>
                <a:sym typeface="Century Gothic"/>
              </a:rPr>
            </a:br>
            <a:endParaRPr b="0" i="0" sz="2520" u="none" cap="none" strike="noStrike">
              <a:solidFill>
                <a:srgbClr val="168DBA"/>
              </a:solidFill>
              <a:latin typeface="Century Gothic"/>
              <a:ea typeface="Century Gothic"/>
              <a:cs typeface="Century Gothic"/>
              <a:sym typeface="Century Gothic"/>
            </a:endParaRPr>
          </a:p>
        </p:txBody>
      </p:sp>
      <p:sp>
        <p:nvSpPr>
          <p:cNvPr id="659" name="Google Shape;659;p23"/>
          <p:cNvSpPr txBox="1"/>
          <p:nvPr/>
        </p:nvSpPr>
        <p:spPr>
          <a:xfrm>
            <a:off x="0" y="6312766"/>
            <a:ext cx="779767"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2000"/>
              <a:buFont typeface="Century Gothic"/>
              <a:buNone/>
            </a:pPr>
            <a:fld id="{00000000-1234-1234-1234-123412341234}" type="slidenum">
              <a:rPr b="0" i="0" lang="en-US" sz="2000" u="none" cap="none" strike="noStrike">
                <a:solidFill>
                  <a:schemeClr val="dk1"/>
                </a:solidFill>
                <a:latin typeface="Century Gothic"/>
                <a:ea typeface="Century Gothic"/>
                <a:cs typeface="Century Gothic"/>
                <a:sym typeface="Century Gothic"/>
              </a:rPr>
              <a:t>‹#›</a:t>
            </a:fld>
            <a:endParaRPr b="0" i="0" sz="2000" u="none" cap="none" strike="noStrike">
              <a:solidFill>
                <a:schemeClr val="dk1"/>
              </a:solidFill>
              <a:latin typeface="Century Gothic"/>
              <a:ea typeface="Century Gothic"/>
              <a:cs typeface="Century Gothic"/>
              <a:sym typeface="Century Gothic"/>
            </a:endParaRPr>
          </a:p>
        </p:txBody>
      </p:sp>
      <p:pic>
        <p:nvPicPr>
          <p:cNvPr descr="C:\Users\user\Desktop\bmsce.png" id="660" name="Google Shape;660;p23"/>
          <p:cNvPicPr preferRelativeResize="0"/>
          <p:nvPr/>
        </p:nvPicPr>
        <p:blipFill rotWithShape="1">
          <a:blip r:embed="rId3">
            <a:alphaModFix/>
          </a:blip>
          <a:srcRect b="0" l="0" r="0" t="0"/>
          <a:stretch/>
        </p:blipFill>
        <p:spPr>
          <a:xfrm>
            <a:off x="10888530" y="122206"/>
            <a:ext cx="1232164" cy="1189851"/>
          </a:xfrm>
          <a:prstGeom prst="rect">
            <a:avLst/>
          </a:prstGeom>
          <a:noFill/>
          <a:ln>
            <a:noFill/>
          </a:ln>
        </p:spPr>
      </p:pic>
      <p:sp>
        <p:nvSpPr>
          <p:cNvPr id="661" name="Google Shape;661;p23"/>
          <p:cNvSpPr txBox="1"/>
          <p:nvPr/>
        </p:nvSpPr>
        <p:spPr>
          <a:xfrm>
            <a:off x="5020785" y="2925876"/>
            <a:ext cx="2339930" cy="633503"/>
          </a:xfrm>
          <a:prstGeom prst="rect">
            <a:avLst/>
          </a:prstGeom>
          <a:solidFill>
            <a:srgbClr val="0070C0"/>
          </a:solidFill>
          <a:ln>
            <a:noFill/>
          </a:ln>
          <a:effectLst>
            <a:outerShdw blurRad="44450" algn="ctr" dir="5400000" dist="27940">
              <a:srgbClr val="000000">
                <a:alpha val="31764"/>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rgbClr val="FFFFFF"/>
                </a:solidFill>
                <a:latin typeface="Times New Roman"/>
                <a:ea typeface="Times New Roman"/>
                <a:cs typeface="Times New Roman"/>
                <a:sym typeface="Times New Roman"/>
              </a:rPr>
              <a:t>Confidence and Data Computation</a:t>
            </a:r>
            <a:endParaRPr/>
          </a:p>
        </p:txBody>
      </p:sp>
      <p:sp>
        <p:nvSpPr>
          <p:cNvPr id="662" name="Google Shape;662;p23"/>
          <p:cNvSpPr txBox="1"/>
          <p:nvPr/>
        </p:nvSpPr>
        <p:spPr>
          <a:xfrm>
            <a:off x="5006929" y="4200494"/>
            <a:ext cx="2339930" cy="633503"/>
          </a:xfrm>
          <a:prstGeom prst="rect">
            <a:avLst/>
          </a:prstGeom>
          <a:solidFill>
            <a:srgbClr val="00B050"/>
          </a:solidFill>
          <a:ln>
            <a:noFill/>
          </a:ln>
          <a:effectLst>
            <a:outerShdw blurRad="44450" algn="ctr" dir="5400000" dist="27940">
              <a:srgbClr val="000000">
                <a:alpha val="31764"/>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rgbClr val="FFFFFF"/>
                </a:solidFill>
                <a:latin typeface="Times New Roman"/>
                <a:ea typeface="Times New Roman"/>
                <a:cs typeface="Times New Roman"/>
                <a:sym typeface="Times New Roman"/>
              </a:rPr>
              <a:t>Exemplar based completion</a:t>
            </a:r>
            <a:endParaRPr/>
          </a:p>
          <a:p>
            <a:pPr indent="0" lvl="0" marL="0" marR="0" rtl="0" algn="ctr">
              <a:spcBef>
                <a:spcPts val="0"/>
              </a:spcBef>
              <a:spcAft>
                <a:spcPts val="0"/>
              </a:spcAft>
              <a:buNone/>
            </a:pPr>
            <a:r>
              <a:t/>
            </a:r>
            <a:endParaRPr sz="1600">
              <a:solidFill>
                <a:srgbClr val="FFFFFF"/>
              </a:solidFill>
              <a:latin typeface="Times New Roman"/>
              <a:ea typeface="Times New Roman"/>
              <a:cs typeface="Times New Roman"/>
              <a:sym typeface="Times New Roman"/>
            </a:endParaRPr>
          </a:p>
        </p:txBody>
      </p:sp>
      <p:sp>
        <p:nvSpPr>
          <p:cNvPr id="663" name="Google Shape;663;p23"/>
          <p:cNvSpPr txBox="1"/>
          <p:nvPr/>
        </p:nvSpPr>
        <p:spPr>
          <a:xfrm>
            <a:off x="1523999" y="5043055"/>
            <a:ext cx="236912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Mask applied to image</a:t>
            </a:r>
            <a:endParaRPr/>
          </a:p>
        </p:txBody>
      </p:sp>
      <p:sp>
        <p:nvSpPr>
          <p:cNvPr id="664" name="Google Shape;664;p23"/>
          <p:cNvSpPr txBox="1"/>
          <p:nvPr/>
        </p:nvSpPr>
        <p:spPr>
          <a:xfrm>
            <a:off x="8963891" y="5043055"/>
            <a:ext cx="155170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Final Result</a:t>
            </a:r>
            <a:endParaRPr/>
          </a:p>
        </p:txBody>
      </p:sp>
      <p:sp>
        <p:nvSpPr>
          <p:cNvPr id="665" name="Google Shape;665;p23"/>
          <p:cNvSpPr/>
          <p:nvPr/>
        </p:nvSpPr>
        <p:spPr>
          <a:xfrm>
            <a:off x="4003965" y="3061854"/>
            <a:ext cx="1025236" cy="277091"/>
          </a:xfrm>
          <a:prstGeom prst="rightArrow">
            <a:avLst>
              <a:gd fmla="val 50000" name="adj1"/>
              <a:gd fmla="val 50000" name="adj2"/>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666" name="Google Shape;666;p23"/>
          <p:cNvSpPr/>
          <p:nvPr/>
        </p:nvSpPr>
        <p:spPr>
          <a:xfrm>
            <a:off x="7342909" y="4336472"/>
            <a:ext cx="1136073" cy="263237"/>
          </a:xfrm>
          <a:prstGeom prst="rightArrow">
            <a:avLst>
              <a:gd fmla="val 50000" name="adj1"/>
              <a:gd fmla="val 50000" name="adj2"/>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667" name="Google Shape;667;p23"/>
          <p:cNvSpPr/>
          <p:nvPr/>
        </p:nvSpPr>
        <p:spPr>
          <a:xfrm rot="5400000">
            <a:off x="5867400" y="3733803"/>
            <a:ext cx="609600" cy="235527"/>
          </a:xfrm>
          <a:prstGeom prst="rightArrow">
            <a:avLst>
              <a:gd fmla="val 50000" name="adj1"/>
              <a:gd fmla="val 50000" name="adj2"/>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668" name="Google Shape;668;p23"/>
          <p:cNvPicPr preferRelativeResize="0"/>
          <p:nvPr/>
        </p:nvPicPr>
        <p:blipFill rotWithShape="1">
          <a:blip r:embed="rId4">
            <a:alphaModFix/>
          </a:blip>
          <a:srcRect b="0" l="0" r="0" t="0"/>
          <a:stretch/>
        </p:blipFill>
        <p:spPr>
          <a:xfrm>
            <a:off x="296151" y="2701636"/>
            <a:ext cx="3708554" cy="2103120"/>
          </a:xfrm>
          <a:prstGeom prst="rect">
            <a:avLst/>
          </a:prstGeom>
          <a:noFill/>
          <a:ln>
            <a:noFill/>
          </a:ln>
        </p:spPr>
      </p:pic>
      <p:pic>
        <p:nvPicPr>
          <p:cNvPr id="669" name="Google Shape;669;p23"/>
          <p:cNvPicPr preferRelativeResize="0"/>
          <p:nvPr/>
        </p:nvPicPr>
        <p:blipFill rotWithShape="1">
          <a:blip r:embed="rId5">
            <a:alphaModFix/>
          </a:blip>
          <a:srcRect b="0" l="0" r="0" t="0"/>
          <a:stretch/>
        </p:blipFill>
        <p:spPr>
          <a:xfrm>
            <a:off x="8499495" y="2694275"/>
            <a:ext cx="3692505" cy="2103120"/>
          </a:xfrm>
          <a:prstGeom prst="rect">
            <a:avLst/>
          </a:prstGeom>
          <a:noFill/>
          <a:ln>
            <a:noFill/>
          </a:ln>
        </p:spPr>
      </p:pic>
      <p:sp>
        <p:nvSpPr>
          <p:cNvPr id="670" name="Google Shape;670;p23"/>
          <p:cNvSpPr txBox="1"/>
          <p:nvPr>
            <p:ph idx="11" type="ftr"/>
          </p:nvPr>
        </p:nvSpPr>
        <p:spPr>
          <a:xfrm>
            <a:off x="4063476" y="6475446"/>
            <a:ext cx="655068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Removal of Occluding fences from an image               Dept of CSE, BMSCE</a:t>
            </a:r>
            <a:endParaRPr/>
          </a:p>
        </p:txBody>
      </p:sp>
      <p:sp>
        <p:nvSpPr>
          <p:cNvPr id="671" name="Google Shape;671;p23"/>
          <p:cNvSpPr txBox="1"/>
          <p:nvPr>
            <p:ph idx="10" type="dt"/>
          </p:nvPr>
        </p:nvSpPr>
        <p:spPr>
          <a:xfrm>
            <a:off x="10766565" y="6470075"/>
            <a:ext cx="1146283" cy="37039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2019-2020</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C4DCE3"/>
            </a:gs>
          </a:gsLst>
          <a:lin ang="5400000" scaled="0"/>
        </a:gradFill>
      </p:bgPr>
    </p:bg>
    <p:spTree>
      <p:nvGrpSpPr>
        <p:cNvPr id="675" name="Shape 675"/>
        <p:cNvGrpSpPr/>
        <p:nvPr/>
      </p:nvGrpSpPr>
      <p:grpSpPr>
        <a:xfrm>
          <a:off x="0" y="0"/>
          <a:ext cx="0" cy="0"/>
          <a:chOff x="0" y="0"/>
          <a:chExt cx="0" cy="0"/>
        </a:xfrm>
      </p:grpSpPr>
      <p:sp>
        <p:nvSpPr>
          <p:cNvPr id="676" name="Google Shape;676;p24"/>
          <p:cNvSpPr txBox="1"/>
          <p:nvPr>
            <p:ph type="title"/>
          </p:nvPr>
        </p:nvSpPr>
        <p:spPr>
          <a:xfrm>
            <a:off x="1687669" y="270149"/>
            <a:ext cx="6836899"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200"/>
              <a:buFont typeface="Century Gothic"/>
              <a:buNone/>
            </a:pPr>
            <a:r>
              <a:rPr lang="en-US" sz="3200"/>
              <a:t>Exemplar Based Completion - Algorithm</a:t>
            </a:r>
            <a:endParaRPr sz="3200"/>
          </a:p>
        </p:txBody>
      </p:sp>
      <p:pic>
        <p:nvPicPr>
          <p:cNvPr descr="A picture containing drawing&#10;&#10;Description automatically generated" id="677" name="Google Shape;677;p24"/>
          <p:cNvPicPr preferRelativeResize="0"/>
          <p:nvPr/>
        </p:nvPicPr>
        <p:blipFill rotWithShape="1">
          <a:blip r:embed="rId3">
            <a:alphaModFix/>
          </a:blip>
          <a:srcRect b="0" l="0" r="0" t="0"/>
          <a:stretch/>
        </p:blipFill>
        <p:spPr>
          <a:xfrm>
            <a:off x="222059" y="1912012"/>
            <a:ext cx="5162117" cy="3854607"/>
          </a:xfrm>
          <a:prstGeom prst="rect">
            <a:avLst/>
          </a:prstGeom>
          <a:noFill/>
          <a:ln>
            <a:noFill/>
          </a:ln>
        </p:spPr>
      </p:pic>
      <p:pic>
        <p:nvPicPr>
          <p:cNvPr descr="C:\Users\user\Desktop\bmsce.png" id="678" name="Google Shape;678;p24"/>
          <p:cNvPicPr preferRelativeResize="0"/>
          <p:nvPr/>
        </p:nvPicPr>
        <p:blipFill rotWithShape="1">
          <a:blip r:embed="rId4">
            <a:alphaModFix/>
          </a:blip>
          <a:srcRect b="0" l="0" r="0" t="0"/>
          <a:stretch/>
        </p:blipFill>
        <p:spPr>
          <a:xfrm>
            <a:off x="10888530" y="122206"/>
            <a:ext cx="1232164" cy="1189851"/>
          </a:xfrm>
          <a:prstGeom prst="rect">
            <a:avLst/>
          </a:prstGeom>
          <a:noFill/>
          <a:ln>
            <a:noFill/>
          </a:ln>
        </p:spPr>
      </p:pic>
      <p:sp>
        <p:nvSpPr>
          <p:cNvPr id="679" name="Google Shape;679;p24"/>
          <p:cNvSpPr txBox="1"/>
          <p:nvPr>
            <p:ph idx="11" type="ftr"/>
          </p:nvPr>
        </p:nvSpPr>
        <p:spPr>
          <a:xfrm>
            <a:off x="4063476" y="6475446"/>
            <a:ext cx="655068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Removal of Occluding fences from an image               Dept of CSE, BMSCE</a:t>
            </a:r>
            <a:endParaRPr/>
          </a:p>
        </p:txBody>
      </p:sp>
      <p:sp>
        <p:nvSpPr>
          <p:cNvPr id="680" name="Google Shape;680;p24"/>
          <p:cNvSpPr txBox="1"/>
          <p:nvPr>
            <p:ph idx="10" type="dt"/>
          </p:nvPr>
        </p:nvSpPr>
        <p:spPr>
          <a:xfrm>
            <a:off x="10766565" y="6470075"/>
            <a:ext cx="1146283" cy="37039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2019-2020</a:t>
            </a:r>
            <a:endParaRPr/>
          </a:p>
        </p:txBody>
      </p:sp>
      <p:sp>
        <p:nvSpPr>
          <p:cNvPr id="681" name="Google Shape;681;p24"/>
          <p:cNvSpPr txBox="1"/>
          <p:nvPr/>
        </p:nvSpPr>
        <p:spPr>
          <a:xfrm>
            <a:off x="0" y="6312766"/>
            <a:ext cx="779767"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2000"/>
              <a:buFont typeface="Century Gothic"/>
              <a:buNone/>
            </a:pPr>
            <a:fld id="{00000000-1234-1234-1234-123412341234}" type="slidenum">
              <a:rPr b="0" i="0" lang="en-US" sz="2000" u="none" cap="none" strike="noStrike">
                <a:solidFill>
                  <a:schemeClr val="dk1"/>
                </a:solidFill>
                <a:latin typeface="Century Gothic"/>
                <a:ea typeface="Century Gothic"/>
                <a:cs typeface="Century Gothic"/>
                <a:sym typeface="Century Gothic"/>
              </a:rPr>
              <a:t>‹#›</a:t>
            </a:fld>
            <a:endParaRPr b="0" i="0" sz="2000" u="none" cap="none" strike="noStrike">
              <a:solidFill>
                <a:schemeClr val="dk1"/>
              </a:solidFill>
              <a:latin typeface="Century Gothic"/>
              <a:ea typeface="Century Gothic"/>
              <a:cs typeface="Century Gothic"/>
              <a:sym typeface="Century Gothic"/>
            </a:endParaRPr>
          </a:p>
        </p:txBody>
      </p:sp>
      <p:sp>
        <p:nvSpPr>
          <p:cNvPr id="682" name="Google Shape;682;p24"/>
          <p:cNvSpPr txBox="1"/>
          <p:nvPr/>
        </p:nvSpPr>
        <p:spPr>
          <a:xfrm>
            <a:off x="5604387" y="1632154"/>
            <a:ext cx="6587613" cy="4930877"/>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accent1"/>
              </a:buClr>
              <a:buSzPts val="1800"/>
              <a:buFont typeface="Noto Sans Symbols"/>
              <a:buNone/>
            </a:pPr>
            <a:r>
              <a:rPr b="0" i="0" lang="en-US" sz="1800" u="none" cap="none" strike="noStrike">
                <a:solidFill>
                  <a:srgbClr val="000000"/>
                </a:solidFill>
                <a:latin typeface="Century Gothic"/>
                <a:ea typeface="Century Gothic"/>
                <a:cs typeface="Century Gothic"/>
                <a:sym typeface="Century Gothic"/>
              </a:rPr>
              <a:t>Repeat until done:</a:t>
            </a:r>
            <a:endParaRPr/>
          </a:p>
          <a:p>
            <a:pPr indent="0" lvl="0" marL="0" marR="0" rtl="0" algn="l">
              <a:lnSpc>
                <a:spcPct val="90000"/>
              </a:lnSpc>
              <a:spcBef>
                <a:spcPts val="1000"/>
              </a:spcBef>
              <a:spcAft>
                <a:spcPts val="0"/>
              </a:spcAft>
              <a:buClr>
                <a:schemeClr val="accent1"/>
              </a:buClr>
              <a:buSzPts val="1800"/>
              <a:buFont typeface="Noto Sans Symbols"/>
              <a:buNone/>
            </a:pPr>
            <a:r>
              <a:t/>
            </a:r>
            <a:endParaRPr b="0" i="0" sz="1800" u="none" cap="none" strike="noStrike">
              <a:solidFill>
                <a:srgbClr val="000000"/>
              </a:solidFill>
              <a:latin typeface="Century Gothic"/>
              <a:ea typeface="Century Gothic"/>
              <a:cs typeface="Century Gothic"/>
              <a:sym typeface="Century Gothic"/>
            </a:endParaRPr>
          </a:p>
          <a:p>
            <a:pPr indent="0" lvl="0" marL="0" marR="0" rtl="0" algn="l">
              <a:lnSpc>
                <a:spcPct val="90000"/>
              </a:lnSpc>
              <a:spcBef>
                <a:spcPts val="1000"/>
              </a:spcBef>
              <a:spcAft>
                <a:spcPts val="0"/>
              </a:spcAft>
              <a:buClr>
                <a:schemeClr val="accent1"/>
              </a:buClr>
              <a:buSzPts val="1800"/>
              <a:buFont typeface="Noto Sans Symbols"/>
              <a:buNone/>
            </a:pPr>
            <a:r>
              <a:rPr b="0" i="0" lang="en-US" sz="1800" u="none" cap="none" strike="noStrike">
                <a:solidFill>
                  <a:srgbClr val="000000"/>
                </a:solidFill>
                <a:latin typeface="Century Gothic"/>
                <a:ea typeface="Century Gothic"/>
                <a:cs typeface="Century Gothic"/>
                <a:sym typeface="Century Gothic"/>
              </a:rPr>
              <a:t>1. Identify the ﬁll front. If fill front does not exist, exit.</a:t>
            </a:r>
            <a:endParaRPr/>
          </a:p>
          <a:p>
            <a:pPr indent="0" lvl="0" marL="0" marR="0" rtl="0" algn="l">
              <a:lnSpc>
                <a:spcPct val="90000"/>
              </a:lnSpc>
              <a:spcBef>
                <a:spcPts val="1000"/>
              </a:spcBef>
              <a:spcAft>
                <a:spcPts val="0"/>
              </a:spcAft>
              <a:buClr>
                <a:schemeClr val="accent1"/>
              </a:buClr>
              <a:buSzPts val="1800"/>
              <a:buFont typeface="Noto Sans Symbols"/>
              <a:buNone/>
            </a:pPr>
            <a:r>
              <a:rPr b="0" i="0" lang="en-US" sz="1800" u="none" cap="none" strike="noStrike">
                <a:solidFill>
                  <a:srgbClr val="000000"/>
                </a:solidFill>
                <a:latin typeface="Century Gothic"/>
                <a:ea typeface="Century Gothic"/>
                <a:cs typeface="Century Gothic"/>
                <a:sym typeface="Century Gothic"/>
              </a:rPr>
              <a:t>2. Compute priorities </a:t>
            </a:r>
            <a:r>
              <a:rPr b="0" i="1" lang="en-US" sz="1800" u="none" cap="none" strike="noStrike">
                <a:solidFill>
                  <a:srgbClr val="000000"/>
                </a:solidFill>
                <a:latin typeface="Century Gothic"/>
                <a:ea typeface="Century Gothic"/>
                <a:cs typeface="Century Gothic"/>
                <a:sym typeface="Century Gothic"/>
              </a:rPr>
              <a:t>P(p)</a:t>
            </a:r>
            <a:r>
              <a:rPr b="0" i="0" lang="en-US" sz="1800" u="none" cap="none" strike="noStrike">
                <a:solidFill>
                  <a:srgbClr val="000000"/>
                </a:solidFill>
                <a:latin typeface="Century Gothic"/>
                <a:ea typeface="Century Gothic"/>
                <a:cs typeface="Century Gothic"/>
                <a:sym typeface="Century Gothic"/>
              </a:rPr>
              <a:t>,where </a:t>
            </a:r>
            <a:r>
              <a:rPr b="0" i="1" lang="en-US" sz="1800" u="none" cap="none" strike="noStrike">
                <a:solidFill>
                  <a:srgbClr val="000000"/>
                </a:solidFill>
                <a:latin typeface="Century Gothic"/>
                <a:ea typeface="Century Gothic"/>
                <a:cs typeface="Century Gothic"/>
                <a:sym typeface="Century Gothic"/>
              </a:rPr>
              <a:t>p</a:t>
            </a:r>
            <a:r>
              <a:rPr b="0" i="0" lang="en-US" sz="1800" u="none" cap="none" strike="noStrike">
                <a:solidFill>
                  <a:srgbClr val="000000"/>
                </a:solidFill>
                <a:latin typeface="Century Gothic"/>
                <a:ea typeface="Century Gothic"/>
                <a:cs typeface="Century Gothic"/>
                <a:sym typeface="Century Gothic"/>
              </a:rPr>
              <a:t> is the pixel belonging to the fill front. </a:t>
            </a:r>
            <a:endParaRPr/>
          </a:p>
          <a:p>
            <a:pPr indent="0" lvl="0" marL="0" marR="0" rtl="0" algn="l">
              <a:lnSpc>
                <a:spcPct val="90000"/>
              </a:lnSpc>
              <a:spcBef>
                <a:spcPts val="1000"/>
              </a:spcBef>
              <a:spcAft>
                <a:spcPts val="0"/>
              </a:spcAft>
              <a:buClr>
                <a:schemeClr val="accent1"/>
              </a:buClr>
              <a:buSzPts val="1800"/>
              <a:buFont typeface="Noto Sans Symbols"/>
              <a:buNone/>
            </a:pPr>
            <a:r>
              <a:rPr b="1" i="0" lang="en-US" sz="1800" u="none" cap="none" strike="noStrike">
                <a:solidFill>
                  <a:srgbClr val="000000"/>
                </a:solidFill>
                <a:latin typeface="Century Gothic"/>
                <a:ea typeface="Century Gothic"/>
                <a:cs typeface="Century Gothic"/>
                <a:sym typeface="Century Gothic"/>
              </a:rPr>
              <a:t>		</a:t>
            </a:r>
            <a:r>
              <a:rPr b="1" i="1" lang="en-US" sz="1800" u="none" cap="none" strike="noStrike">
                <a:solidFill>
                  <a:srgbClr val="000000"/>
                </a:solidFill>
                <a:latin typeface="Century Gothic"/>
                <a:ea typeface="Century Gothic"/>
                <a:cs typeface="Century Gothic"/>
                <a:sym typeface="Century Gothic"/>
              </a:rPr>
              <a:t>Priority(p) = Confidence(p) * Data(p)</a:t>
            </a:r>
            <a:endParaRPr/>
          </a:p>
          <a:p>
            <a:pPr indent="0" lvl="0" marL="0" marR="0" rtl="0" algn="l">
              <a:lnSpc>
                <a:spcPct val="90000"/>
              </a:lnSpc>
              <a:spcBef>
                <a:spcPts val="1000"/>
              </a:spcBef>
              <a:spcAft>
                <a:spcPts val="0"/>
              </a:spcAft>
              <a:buClr>
                <a:schemeClr val="accent1"/>
              </a:buClr>
              <a:buSzPts val="1800"/>
              <a:buFont typeface="Noto Sans Symbols"/>
              <a:buNone/>
            </a:pPr>
            <a:r>
              <a:rPr b="0" i="0" lang="en-US" sz="1800" u="none" cap="none" strike="noStrike">
                <a:solidFill>
                  <a:srgbClr val="000000"/>
                </a:solidFill>
                <a:latin typeface="Century Gothic"/>
                <a:ea typeface="Century Gothic"/>
                <a:cs typeface="Century Gothic"/>
                <a:sym typeface="Century Gothic"/>
              </a:rPr>
              <a:t>3. Find the pixel </a:t>
            </a:r>
            <a:r>
              <a:rPr b="0" i="1" lang="en-US" sz="1800" u="none" cap="none" strike="noStrike">
                <a:solidFill>
                  <a:srgbClr val="000000"/>
                </a:solidFill>
                <a:latin typeface="Century Gothic"/>
                <a:ea typeface="Century Gothic"/>
                <a:cs typeface="Century Gothic"/>
                <a:sym typeface="Century Gothic"/>
              </a:rPr>
              <a:t>p</a:t>
            </a:r>
            <a:r>
              <a:rPr b="0" i="0" lang="en-US" sz="1800" u="none" cap="none" strike="noStrike">
                <a:solidFill>
                  <a:srgbClr val="000000"/>
                </a:solidFill>
                <a:latin typeface="Century Gothic"/>
                <a:ea typeface="Century Gothic"/>
                <a:cs typeface="Century Gothic"/>
                <a:sym typeface="Century Gothic"/>
              </a:rPr>
              <a:t> with maximum priority and derive the </a:t>
            </a:r>
            <a:r>
              <a:rPr b="1" i="0" lang="en-US" sz="1800" u="none" cap="none" strike="noStrike">
                <a:solidFill>
                  <a:srgbClr val="000000"/>
                </a:solidFill>
                <a:latin typeface="Century Gothic"/>
                <a:ea typeface="Century Gothic"/>
                <a:cs typeface="Century Gothic"/>
                <a:sym typeface="Century Gothic"/>
              </a:rPr>
              <a:t>target patch </a:t>
            </a:r>
            <a:r>
              <a:rPr b="1" i="1" lang="en-US" sz="1800" u="none" cap="none" strike="noStrike">
                <a:solidFill>
                  <a:srgbClr val="000000"/>
                </a:solidFill>
                <a:latin typeface="Century Gothic"/>
                <a:ea typeface="Century Gothic"/>
                <a:cs typeface="Century Gothic"/>
                <a:sym typeface="Century Gothic"/>
              </a:rPr>
              <a:t>Ψp</a:t>
            </a:r>
            <a:r>
              <a:rPr b="0" i="0" lang="en-US" sz="1800" u="none" cap="none" strike="noStrike">
                <a:solidFill>
                  <a:srgbClr val="000000"/>
                </a:solidFill>
                <a:latin typeface="Century Gothic"/>
                <a:ea typeface="Century Gothic"/>
                <a:cs typeface="Century Gothic"/>
                <a:sym typeface="Century Gothic"/>
              </a:rPr>
              <a:t> around it. </a:t>
            </a:r>
            <a:endParaRPr/>
          </a:p>
          <a:p>
            <a:pPr indent="0" lvl="0" marL="0" marR="0" rtl="0" algn="l">
              <a:lnSpc>
                <a:spcPct val="90000"/>
              </a:lnSpc>
              <a:spcBef>
                <a:spcPts val="1000"/>
              </a:spcBef>
              <a:spcAft>
                <a:spcPts val="0"/>
              </a:spcAft>
              <a:buClr>
                <a:schemeClr val="accent1"/>
              </a:buClr>
              <a:buSzPts val="1800"/>
              <a:buFont typeface="Noto Sans Symbols"/>
              <a:buNone/>
            </a:pPr>
            <a:r>
              <a:rPr b="0" i="0" lang="en-US" sz="1800" u="none" cap="none" strike="noStrike">
                <a:solidFill>
                  <a:srgbClr val="000000"/>
                </a:solidFill>
                <a:latin typeface="Century Gothic"/>
                <a:ea typeface="Century Gothic"/>
                <a:cs typeface="Century Gothic"/>
                <a:sym typeface="Century Gothic"/>
              </a:rPr>
              <a:t>4. Find the </a:t>
            </a:r>
            <a:r>
              <a:rPr b="1" i="0" lang="en-US" sz="1800" u="none" cap="none" strike="noStrike">
                <a:solidFill>
                  <a:srgbClr val="000000"/>
                </a:solidFill>
                <a:latin typeface="Century Gothic"/>
                <a:ea typeface="Century Gothic"/>
                <a:cs typeface="Century Gothic"/>
                <a:sym typeface="Century Gothic"/>
              </a:rPr>
              <a:t>exemplar patch </a:t>
            </a:r>
            <a:r>
              <a:rPr b="1" i="1" lang="en-US" sz="1800" u="none" cap="none" strike="noStrike">
                <a:solidFill>
                  <a:srgbClr val="000000"/>
                </a:solidFill>
                <a:latin typeface="Century Gothic"/>
                <a:ea typeface="Century Gothic"/>
                <a:cs typeface="Century Gothic"/>
                <a:sym typeface="Century Gothic"/>
              </a:rPr>
              <a:t>Ψq</a:t>
            </a:r>
            <a:r>
              <a:rPr b="0" i="0" lang="en-US" sz="1800" u="none" cap="none" strike="noStrike">
                <a:solidFill>
                  <a:srgbClr val="000000"/>
                </a:solidFill>
                <a:latin typeface="Century Gothic"/>
                <a:ea typeface="Century Gothic"/>
                <a:cs typeface="Century Gothic"/>
                <a:sym typeface="Century Gothic"/>
              </a:rPr>
              <a:t> which has the minimum sum of squared differences with target patch  </a:t>
            </a:r>
            <a:r>
              <a:rPr b="0" i="1" lang="en-US" sz="1800" u="none" cap="none" strike="noStrike">
                <a:solidFill>
                  <a:srgbClr val="000000"/>
                </a:solidFill>
                <a:latin typeface="Century Gothic"/>
                <a:ea typeface="Century Gothic"/>
                <a:cs typeface="Century Gothic"/>
                <a:sym typeface="Century Gothic"/>
              </a:rPr>
              <a:t>Ψp</a:t>
            </a:r>
            <a:r>
              <a:rPr b="0" i="0" lang="en-US" sz="1800" u="none" cap="none" strike="noStrike">
                <a:solidFill>
                  <a:srgbClr val="000000"/>
                </a:solidFill>
                <a:latin typeface="Century Gothic"/>
                <a:ea typeface="Century Gothic"/>
                <a:cs typeface="Century Gothic"/>
                <a:sym typeface="Century Gothic"/>
              </a:rPr>
              <a:t>. </a:t>
            </a:r>
            <a:endParaRPr/>
          </a:p>
          <a:p>
            <a:pPr indent="0" lvl="0" marL="0" marR="0" rtl="0" algn="l">
              <a:lnSpc>
                <a:spcPct val="90000"/>
              </a:lnSpc>
              <a:spcBef>
                <a:spcPts val="1000"/>
              </a:spcBef>
              <a:spcAft>
                <a:spcPts val="0"/>
              </a:spcAft>
              <a:buClr>
                <a:schemeClr val="accent1"/>
              </a:buClr>
              <a:buSzPts val="1800"/>
              <a:buFont typeface="Noto Sans Symbols"/>
              <a:buNone/>
            </a:pPr>
            <a:r>
              <a:rPr b="0" i="0" lang="en-US" sz="1800" u="none" cap="none" strike="noStrike">
                <a:solidFill>
                  <a:srgbClr val="000000"/>
                </a:solidFill>
                <a:latin typeface="Century Gothic"/>
                <a:ea typeface="Century Gothic"/>
                <a:cs typeface="Century Gothic"/>
                <a:sym typeface="Century Gothic"/>
              </a:rPr>
              <a:t>5. Copy image data from </a:t>
            </a:r>
            <a:r>
              <a:rPr b="0" i="1" lang="en-US" sz="1800" u="none" cap="none" strike="noStrike">
                <a:solidFill>
                  <a:srgbClr val="000000"/>
                </a:solidFill>
                <a:latin typeface="Century Gothic"/>
                <a:ea typeface="Century Gothic"/>
                <a:cs typeface="Century Gothic"/>
                <a:sym typeface="Century Gothic"/>
              </a:rPr>
              <a:t>Ψq</a:t>
            </a:r>
            <a:r>
              <a:rPr b="0" i="0" lang="en-US" sz="1800" u="none" cap="none" strike="noStrike">
                <a:solidFill>
                  <a:srgbClr val="000000"/>
                </a:solidFill>
                <a:latin typeface="Century Gothic"/>
                <a:ea typeface="Century Gothic"/>
                <a:cs typeface="Century Gothic"/>
                <a:sym typeface="Century Gothic"/>
              </a:rPr>
              <a:t> to </a:t>
            </a:r>
            <a:r>
              <a:rPr b="0" i="1" lang="en-US" sz="1800" u="none" cap="none" strike="noStrike">
                <a:solidFill>
                  <a:srgbClr val="000000"/>
                </a:solidFill>
                <a:latin typeface="Century Gothic"/>
                <a:ea typeface="Century Gothic"/>
                <a:cs typeface="Century Gothic"/>
                <a:sym typeface="Century Gothic"/>
              </a:rPr>
              <a:t>Ψp.</a:t>
            </a:r>
            <a:endParaRPr b="0" i="0" sz="1800" u="none" cap="none" strike="noStrike">
              <a:solidFill>
                <a:srgbClr val="000000"/>
              </a:solidFill>
              <a:latin typeface="Century Gothic"/>
              <a:ea typeface="Century Gothic"/>
              <a:cs typeface="Century Gothic"/>
              <a:sym typeface="Century Gothic"/>
            </a:endParaRPr>
          </a:p>
          <a:p>
            <a:pPr indent="0" lvl="0" marL="0" marR="0" rtl="0" algn="l">
              <a:lnSpc>
                <a:spcPct val="90000"/>
              </a:lnSpc>
              <a:spcBef>
                <a:spcPts val="1000"/>
              </a:spcBef>
              <a:spcAft>
                <a:spcPts val="0"/>
              </a:spcAft>
              <a:buClr>
                <a:schemeClr val="accent1"/>
              </a:buClr>
              <a:buSzPts val="1800"/>
              <a:buFont typeface="Noto Sans Symbols"/>
              <a:buNone/>
            </a:pPr>
            <a:r>
              <a:rPr b="0" i="0" lang="en-US" sz="1800" u="none" cap="none" strike="noStrike">
                <a:solidFill>
                  <a:srgbClr val="000000"/>
                </a:solidFill>
                <a:latin typeface="Century Gothic"/>
                <a:ea typeface="Century Gothic"/>
                <a:cs typeface="Century Gothic"/>
                <a:sym typeface="Century Gothic"/>
              </a:rPr>
              <a:t>6. Update the Confidence and Data of the newly filled patch </a:t>
            </a:r>
            <a:r>
              <a:rPr b="0" i="1" lang="en-US" sz="1800" u="none" cap="none" strike="noStrike">
                <a:solidFill>
                  <a:srgbClr val="000000"/>
                </a:solidFill>
                <a:latin typeface="Century Gothic"/>
                <a:ea typeface="Century Gothic"/>
                <a:cs typeface="Century Gothic"/>
                <a:sym typeface="Century Gothic"/>
              </a:rPr>
              <a:t>Ψp</a:t>
            </a:r>
            <a:r>
              <a:rPr b="0" i="0" lang="en-US" sz="1800" u="none" cap="none" strike="noStrike">
                <a:solidFill>
                  <a:srgbClr val="000000"/>
                </a:solidFill>
                <a:latin typeface="Century Gothic"/>
                <a:ea typeface="Century Gothic"/>
                <a:cs typeface="Century Gothic"/>
                <a:sym typeface="Century Gothic"/>
              </a:rPr>
              <a:t>.</a:t>
            </a:r>
            <a:endParaRPr b="0" i="0" sz="18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C4DCE3"/>
            </a:gs>
          </a:gsLst>
          <a:lin ang="5400000" scaled="0"/>
        </a:gradFill>
      </p:bgPr>
    </p:bg>
    <p:spTree>
      <p:nvGrpSpPr>
        <p:cNvPr id="686" name="Shape 686"/>
        <p:cNvGrpSpPr/>
        <p:nvPr/>
      </p:nvGrpSpPr>
      <p:grpSpPr>
        <a:xfrm>
          <a:off x="0" y="0"/>
          <a:ext cx="0" cy="0"/>
          <a:chOff x="0" y="0"/>
          <a:chExt cx="0" cy="0"/>
        </a:xfrm>
      </p:grpSpPr>
      <p:grpSp>
        <p:nvGrpSpPr>
          <p:cNvPr id="687" name="Google Shape;687;p25"/>
          <p:cNvGrpSpPr/>
          <p:nvPr/>
        </p:nvGrpSpPr>
        <p:grpSpPr>
          <a:xfrm>
            <a:off x="9" y="228600"/>
            <a:ext cx="2851523" cy="6638625"/>
            <a:chOff x="2487613" y="285750"/>
            <a:chExt cx="2428875" cy="5654676"/>
          </a:xfrm>
        </p:grpSpPr>
        <p:sp>
          <p:nvSpPr>
            <p:cNvPr id="688" name="Google Shape;688;p25"/>
            <p:cNvSpPr/>
            <p:nvPr/>
          </p:nvSpPr>
          <p:spPr>
            <a:xfrm>
              <a:off x="2487613" y="2284413"/>
              <a:ext cx="85725" cy="533400"/>
            </a:xfrm>
            <a:custGeom>
              <a:rect b="b" l="l" r="r" t="t"/>
              <a:pathLst>
                <a:path extrusionOk="0" h="136" w="22">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5"/>
            <p:cNvSpPr/>
            <p:nvPr/>
          </p:nvSpPr>
          <p:spPr>
            <a:xfrm>
              <a:off x="2597151" y="2779713"/>
              <a:ext cx="550863" cy="1978025"/>
            </a:xfrm>
            <a:custGeom>
              <a:rect b="b" l="l" r="r" t="t"/>
              <a:pathLst>
                <a:path extrusionOk="0" h="504" w="14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5"/>
            <p:cNvSpPr/>
            <p:nvPr/>
          </p:nvSpPr>
          <p:spPr>
            <a:xfrm>
              <a:off x="3175001" y="4730750"/>
              <a:ext cx="519113" cy="1209675"/>
            </a:xfrm>
            <a:custGeom>
              <a:rect b="b" l="l" r="r" t="t"/>
              <a:pathLst>
                <a:path extrusionOk="0" h="308" w="132">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5"/>
            <p:cNvSpPr/>
            <p:nvPr/>
          </p:nvSpPr>
          <p:spPr>
            <a:xfrm>
              <a:off x="3305176" y="5630863"/>
              <a:ext cx="146050" cy="309563"/>
            </a:xfrm>
            <a:custGeom>
              <a:rect b="b" l="l" r="r" t="t"/>
              <a:pathLst>
                <a:path extrusionOk="0" h="79" w="37">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5"/>
            <p:cNvSpPr/>
            <p:nvPr/>
          </p:nvSpPr>
          <p:spPr>
            <a:xfrm>
              <a:off x="2573338" y="2817813"/>
              <a:ext cx="700088" cy="2835275"/>
            </a:xfrm>
            <a:custGeom>
              <a:rect b="b" l="l" r="r" t="t"/>
              <a:pathLst>
                <a:path extrusionOk="0" h="722" w="178">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5"/>
            <p:cNvSpPr/>
            <p:nvPr/>
          </p:nvSpPr>
          <p:spPr>
            <a:xfrm>
              <a:off x="2506663" y="285750"/>
              <a:ext cx="90488" cy="2493963"/>
            </a:xfrm>
            <a:custGeom>
              <a:rect b="b" l="l" r="r" t="t"/>
              <a:pathLst>
                <a:path extrusionOk="0" h="635" w="23">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5"/>
            <p:cNvSpPr/>
            <p:nvPr/>
          </p:nvSpPr>
          <p:spPr>
            <a:xfrm>
              <a:off x="2554288" y="2598738"/>
              <a:ext cx="66675" cy="420688"/>
            </a:xfrm>
            <a:custGeom>
              <a:rect b="b" l="l" r="r" t="t"/>
              <a:pathLst>
                <a:path extrusionOk="0" h="107" w="1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5"/>
            <p:cNvSpPr/>
            <p:nvPr/>
          </p:nvSpPr>
          <p:spPr>
            <a:xfrm>
              <a:off x="3143251" y="4757738"/>
              <a:ext cx="161925" cy="873125"/>
            </a:xfrm>
            <a:custGeom>
              <a:rect b="b" l="l" r="r" t="t"/>
              <a:pathLst>
                <a:path extrusionOk="0" h="222" w="41">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5"/>
            <p:cNvSpPr/>
            <p:nvPr/>
          </p:nvSpPr>
          <p:spPr>
            <a:xfrm>
              <a:off x="3148013" y="1282700"/>
              <a:ext cx="1768475" cy="3448050"/>
            </a:xfrm>
            <a:custGeom>
              <a:rect b="b" l="l" r="r" t="t"/>
              <a:pathLst>
                <a:path extrusionOk="0" h="878" w="45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5"/>
            <p:cNvSpPr/>
            <p:nvPr/>
          </p:nvSpPr>
          <p:spPr>
            <a:xfrm>
              <a:off x="3273426" y="5653088"/>
              <a:ext cx="138113" cy="287338"/>
            </a:xfrm>
            <a:custGeom>
              <a:rect b="b" l="l" r="r" t="t"/>
              <a:pathLst>
                <a:path extrusionOk="0" h="73" w="35">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5"/>
            <p:cNvSpPr/>
            <p:nvPr/>
          </p:nvSpPr>
          <p:spPr>
            <a:xfrm>
              <a:off x="3143251" y="4656138"/>
              <a:ext cx="31750" cy="188913"/>
            </a:xfrm>
            <a:custGeom>
              <a:rect b="b" l="l" r="r" t="t"/>
              <a:pathLst>
                <a:path extrusionOk="0" h="48" w="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5"/>
            <p:cNvSpPr/>
            <p:nvPr/>
          </p:nvSpPr>
          <p:spPr>
            <a:xfrm>
              <a:off x="3211513" y="5410200"/>
              <a:ext cx="203200" cy="530225"/>
            </a:xfrm>
            <a:custGeom>
              <a:rect b="b" l="l" r="r" t="t"/>
              <a:pathLst>
                <a:path extrusionOk="0" h="135" w="52">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 name="Google Shape;700;p25"/>
          <p:cNvGrpSpPr/>
          <p:nvPr/>
        </p:nvGrpSpPr>
        <p:grpSpPr>
          <a:xfrm>
            <a:off x="27225" y="157"/>
            <a:ext cx="2356675" cy="6853096"/>
            <a:chOff x="6627813" y="195610"/>
            <a:chExt cx="1952625" cy="5678141"/>
          </a:xfrm>
        </p:grpSpPr>
        <p:sp>
          <p:nvSpPr>
            <p:cNvPr id="701" name="Google Shape;701;p25"/>
            <p:cNvSpPr/>
            <p:nvPr/>
          </p:nvSpPr>
          <p:spPr>
            <a:xfrm>
              <a:off x="6627813" y="195610"/>
              <a:ext cx="409575" cy="3646488"/>
            </a:xfrm>
            <a:custGeom>
              <a:rect b="b" l="l" r="r" t="t"/>
              <a:pathLst>
                <a:path extrusionOk="0" h="920" w="103">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5"/>
            <p:cNvSpPr/>
            <p:nvPr/>
          </p:nvSpPr>
          <p:spPr>
            <a:xfrm>
              <a:off x="7061201" y="3771900"/>
              <a:ext cx="350838" cy="1309688"/>
            </a:xfrm>
            <a:custGeom>
              <a:rect b="b" l="l" r="r" t="t"/>
              <a:pathLst>
                <a:path extrusionOk="0" h="330" w="88">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5"/>
            <p:cNvSpPr/>
            <p:nvPr/>
          </p:nvSpPr>
          <p:spPr>
            <a:xfrm>
              <a:off x="7439026" y="5053013"/>
              <a:ext cx="357188" cy="820738"/>
            </a:xfrm>
            <a:custGeom>
              <a:rect b="b" l="l" r="r" t="t"/>
              <a:pathLst>
                <a:path extrusionOk="0" h="207" w="9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5"/>
            <p:cNvSpPr/>
            <p:nvPr/>
          </p:nvSpPr>
          <p:spPr>
            <a:xfrm>
              <a:off x="7037388" y="3811588"/>
              <a:ext cx="457200" cy="1852613"/>
            </a:xfrm>
            <a:custGeom>
              <a:rect b="b" l="l" r="r" t="t"/>
              <a:pathLst>
                <a:path extrusionOk="0" h="467" w="115">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5"/>
            <p:cNvSpPr/>
            <p:nvPr/>
          </p:nvSpPr>
          <p:spPr>
            <a:xfrm>
              <a:off x="6992938" y="1263650"/>
              <a:ext cx="144463" cy="2508250"/>
            </a:xfrm>
            <a:custGeom>
              <a:rect b="b" l="l" r="r" t="t"/>
              <a:pathLst>
                <a:path extrusionOk="0" h="633" w="36">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5"/>
            <p:cNvSpPr/>
            <p:nvPr/>
          </p:nvSpPr>
          <p:spPr>
            <a:xfrm>
              <a:off x="7526338" y="5640388"/>
              <a:ext cx="111125" cy="233363"/>
            </a:xfrm>
            <a:custGeom>
              <a:rect b="b" l="l" r="r" t="t"/>
              <a:pathLst>
                <a:path extrusionOk="0" h="59" w="28">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5"/>
            <p:cNvSpPr/>
            <p:nvPr/>
          </p:nvSpPr>
          <p:spPr>
            <a:xfrm>
              <a:off x="7021513" y="3598863"/>
              <a:ext cx="68263" cy="423863"/>
            </a:xfrm>
            <a:custGeom>
              <a:rect b="b" l="l" r="r" t="t"/>
              <a:pathLst>
                <a:path extrusionOk="0" h="107" w="1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5"/>
            <p:cNvSpPr/>
            <p:nvPr/>
          </p:nvSpPr>
          <p:spPr>
            <a:xfrm>
              <a:off x="7412038" y="2801938"/>
              <a:ext cx="1168400" cy="2251075"/>
            </a:xfrm>
            <a:custGeom>
              <a:rect b="b" l="l" r="r" t="t"/>
              <a:pathLst>
                <a:path extrusionOk="0" h="568" w="294">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5"/>
            <p:cNvSpPr/>
            <p:nvPr/>
          </p:nvSpPr>
          <p:spPr>
            <a:xfrm>
              <a:off x="7494588" y="5664200"/>
              <a:ext cx="100013" cy="209550"/>
            </a:xfrm>
            <a:custGeom>
              <a:rect b="b" l="l" r="r" t="t"/>
              <a:pathLst>
                <a:path extrusionOk="0" h="53" w="25">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5"/>
            <p:cNvSpPr/>
            <p:nvPr/>
          </p:nvSpPr>
          <p:spPr>
            <a:xfrm>
              <a:off x="7412038" y="5081588"/>
              <a:ext cx="114300" cy="558800"/>
            </a:xfrm>
            <a:custGeom>
              <a:rect b="b" l="l" r="r" t="t"/>
              <a:pathLst>
                <a:path extrusionOk="0" h="141" w="29">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5"/>
            <p:cNvSpPr/>
            <p:nvPr/>
          </p:nvSpPr>
          <p:spPr>
            <a:xfrm>
              <a:off x="7412038" y="4978400"/>
              <a:ext cx="31750" cy="188913"/>
            </a:xfrm>
            <a:custGeom>
              <a:rect b="b" l="l" r="r" t="t"/>
              <a:pathLst>
                <a:path extrusionOk="0" h="48" w="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5"/>
            <p:cNvSpPr/>
            <p:nvPr/>
          </p:nvSpPr>
          <p:spPr>
            <a:xfrm>
              <a:off x="7439026" y="5434013"/>
              <a:ext cx="174625" cy="439738"/>
            </a:xfrm>
            <a:custGeom>
              <a:rect b="b" l="l" r="r" t="t"/>
              <a:pathLst>
                <a:path extrusionOk="0" h="111" w="44">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 name="Google Shape;713;p25"/>
          <p:cNvSpPr/>
          <p:nvPr/>
        </p:nvSpPr>
        <p:spPr>
          <a:xfrm>
            <a:off x="0" y="0"/>
            <a:ext cx="18288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5"/>
          <p:cNvSpPr/>
          <p:nvPr/>
        </p:nvSpPr>
        <p:spPr>
          <a:xfrm>
            <a:off x="0" y="4323810"/>
            <a:ext cx="1744652" cy="778589"/>
          </a:xfrm>
          <a:custGeom>
            <a:rect b="b" l="l" r="r" t="t"/>
            <a:pathLst>
              <a:path extrusionOk="0" h="166" w="372">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5"/>
          <p:cNvSpPr txBox="1"/>
          <p:nvPr>
            <p:ph idx="1" type="body"/>
          </p:nvPr>
        </p:nvSpPr>
        <p:spPr>
          <a:xfrm>
            <a:off x="3373062" y="4127644"/>
            <a:ext cx="8131550" cy="112628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800"/>
              <a:buNone/>
            </a:pPr>
            <a:r>
              <a:rPr lang="en-US" sz="1800"/>
              <a:t>Outcomes of the project</a:t>
            </a:r>
            <a:endParaRPr/>
          </a:p>
        </p:txBody>
      </p:sp>
      <p:sp>
        <p:nvSpPr>
          <p:cNvPr id="716" name="Google Shape;716;p25"/>
          <p:cNvSpPr txBox="1"/>
          <p:nvPr>
            <p:ph type="title"/>
          </p:nvPr>
        </p:nvSpPr>
        <p:spPr>
          <a:xfrm>
            <a:off x="3373062" y="1864865"/>
            <a:ext cx="8131550" cy="2262781"/>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168DBA"/>
              </a:buClr>
              <a:buSzPts val="5400"/>
              <a:buFont typeface="Century Gothic"/>
              <a:buNone/>
            </a:pPr>
            <a:r>
              <a:rPr lang="en-US" sz="5400"/>
              <a:t>Results</a:t>
            </a:r>
            <a:endParaRPr/>
          </a:p>
        </p:txBody>
      </p:sp>
      <p:sp>
        <p:nvSpPr>
          <p:cNvPr id="717" name="Google Shape;717;p25"/>
          <p:cNvSpPr/>
          <p:nvPr/>
        </p:nvSpPr>
        <p:spPr>
          <a:xfrm>
            <a:off x="1" y="0"/>
            <a:ext cx="2851515"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nvGrpSpPr>
          <p:cNvPr id="718" name="Google Shape;718;p25"/>
          <p:cNvGrpSpPr/>
          <p:nvPr/>
        </p:nvGrpSpPr>
        <p:grpSpPr>
          <a:xfrm>
            <a:off x="9" y="228600"/>
            <a:ext cx="2851523" cy="6638625"/>
            <a:chOff x="2487613" y="285750"/>
            <a:chExt cx="2428875" cy="5654676"/>
          </a:xfrm>
        </p:grpSpPr>
        <p:sp>
          <p:nvSpPr>
            <p:cNvPr id="719" name="Google Shape;719;p25"/>
            <p:cNvSpPr/>
            <p:nvPr/>
          </p:nvSpPr>
          <p:spPr>
            <a:xfrm>
              <a:off x="2487613" y="2284413"/>
              <a:ext cx="85725" cy="533400"/>
            </a:xfrm>
            <a:custGeom>
              <a:rect b="b" l="l" r="r" t="t"/>
              <a:pathLst>
                <a:path extrusionOk="0" h="136" w="22">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rgbClr val="679CBE">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5"/>
            <p:cNvSpPr/>
            <p:nvPr/>
          </p:nvSpPr>
          <p:spPr>
            <a:xfrm>
              <a:off x="2597151" y="2779713"/>
              <a:ext cx="550863" cy="1978025"/>
            </a:xfrm>
            <a:custGeom>
              <a:rect b="b" l="l" r="r" t="t"/>
              <a:pathLst>
                <a:path extrusionOk="0" h="504" w="14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rgbClr val="679CBE">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5"/>
            <p:cNvSpPr/>
            <p:nvPr/>
          </p:nvSpPr>
          <p:spPr>
            <a:xfrm>
              <a:off x="3175001" y="4730750"/>
              <a:ext cx="519113" cy="1209675"/>
            </a:xfrm>
            <a:custGeom>
              <a:rect b="b" l="l" r="r" t="t"/>
              <a:pathLst>
                <a:path extrusionOk="0" h="308" w="132">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rgbClr val="679CBE">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5"/>
            <p:cNvSpPr/>
            <p:nvPr/>
          </p:nvSpPr>
          <p:spPr>
            <a:xfrm>
              <a:off x="3305176" y="5630863"/>
              <a:ext cx="146050" cy="309563"/>
            </a:xfrm>
            <a:custGeom>
              <a:rect b="b" l="l" r="r" t="t"/>
              <a:pathLst>
                <a:path extrusionOk="0" h="79" w="37">
                  <a:moveTo>
                    <a:pt x="28" y="79"/>
                  </a:moveTo>
                  <a:cubicBezTo>
                    <a:pt x="37" y="79"/>
                    <a:pt x="37" y="79"/>
                    <a:pt x="37" y="79"/>
                  </a:cubicBezTo>
                  <a:cubicBezTo>
                    <a:pt x="24" y="53"/>
                    <a:pt x="12" y="27"/>
                    <a:pt x="0" y="0"/>
                  </a:cubicBezTo>
                  <a:cubicBezTo>
                    <a:pt x="8" y="27"/>
                    <a:pt x="17" y="53"/>
                    <a:pt x="28" y="79"/>
                  </a:cubicBezTo>
                  <a:close/>
                </a:path>
              </a:pathLst>
            </a:custGeom>
            <a:solidFill>
              <a:srgbClr val="679CBE">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5"/>
            <p:cNvSpPr/>
            <p:nvPr/>
          </p:nvSpPr>
          <p:spPr>
            <a:xfrm>
              <a:off x="2573338" y="2817813"/>
              <a:ext cx="700088" cy="2835275"/>
            </a:xfrm>
            <a:custGeom>
              <a:rect b="b" l="l" r="r" t="t"/>
              <a:pathLst>
                <a:path extrusionOk="0" h="722" w="178">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rgbClr val="679CBE">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5"/>
            <p:cNvSpPr/>
            <p:nvPr/>
          </p:nvSpPr>
          <p:spPr>
            <a:xfrm>
              <a:off x="2506663" y="285750"/>
              <a:ext cx="90488" cy="2493963"/>
            </a:xfrm>
            <a:custGeom>
              <a:rect b="b" l="l" r="r" t="t"/>
              <a:pathLst>
                <a:path extrusionOk="0" h="635" w="23">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rgbClr val="679CBE">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5"/>
            <p:cNvSpPr/>
            <p:nvPr/>
          </p:nvSpPr>
          <p:spPr>
            <a:xfrm>
              <a:off x="2554288" y="2598738"/>
              <a:ext cx="66675" cy="420688"/>
            </a:xfrm>
            <a:custGeom>
              <a:rect b="b" l="l" r="r" t="t"/>
              <a:pathLst>
                <a:path extrusionOk="0" h="107" w="1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rgbClr val="679CBE">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5"/>
            <p:cNvSpPr/>
            <p:nvPr/>
          </p:nvSpPr>
          <p:spPr>
            <a:xfrm>
              <a:off x="3143251" y="4757738"/>
              <a:ext cx="161925" cy="873125"/>
            </a:xfrm>
            <a:custGeom>
              <a:rect b="b" l="l" r="r" t="t"/>
              <a:pathLst>
                <a:path extrusionOk="0" h="222" w="41">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rgbClr val="679CBE">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5"/>
            <p:cNvSpPr/>
            <p:nvPr/>
          </p:nvSpPr>
          <p:spPr>
            <a:xfrm>
              <a:off x="3148013" y="1282700"/>
              <a:ext cx="1768475" cy="3448050"/>
            </a:xfrm>
            <a:custGeom>
              <a:rect b="b" l="l" r="r" t="t"/>
              <a:pathLst>
                <a:path extrusionOk="0" h="878" w="45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rgbClr val="679CBE">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5"/>
            <p:cNvSpPr/>
            <p:nvPr/>
          </p:nvSpPr>
          <p:spPr>
            <a:xfrm>
              <a:off x="3273426" y="5653088"/>
              <a:ext cx="138113" cy="287338"/>
            </a:xfrm>
            <a:custGeom>
              <a:rect b="b" l="l" r="r" t="t"/>
              <a:pathLst>
                <a:path extrusionOk="0" h="73" w="35">
                  <a:moveTo>
                    <a:pt x="0" y="0"/>
                  </a:moveTo>
                  <a:cubicBezTo>
                    <a:pt x="7" y="24"/>
                    <a:pt x="16" y="49"/>
                    <a:pt x="26" y="73"/>
                  </a:cubicBezTo>
                  <a:cubicBezTo>
                    <a:pt x="35" y="73"/>
                    <a:pt x="35" y="73"/>
                    <a:pt x="35" y="73"/>
                  </a:cubicBezTo>
                  <a:cubicBezTo>
                    <a:pt x="23" y="49"/>
                    <a:pt x="11" y="24"/>
                    <a:pt x="0" y="0"/>
                  </a:cubicBezTo>
                  <a:close/>
                </a:path>
              </a:pathLst>
            </a:custGeom>
            <a:solidFill>
              <a:srgbClr val="679CBE">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5"/>
            <p:cNvSpPr/>
            <p:nvPr/>
          </p:nvSpPr>
          <p:spPr>
            <a:xfrm>
              <a:off x="3143251" y="4656138"/>
              <a:ext cx="31750" cy="188913"/>
            </a:xfrm>
            <a:custGeom>
              <a:rect b="b" l="l" r="r" t="t"/>
              <a:pathLst>
                <a:path extrusionOk="0" h="48" w="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rgbClr val="679CBE">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5"/>
            <p:cNvSpPr/>
            <p:nvPr/>
          </p:nvSpPr>
          <p:spPr>
            <a:xfrm>
              <a:off x="3211513" y="5410200"/>
              <a:ext cx="203200" cy="530225"/>
            </a:xfrm>
            <a:custGeom>
              <a:rect b="b" l="l" r="r" t="t"/>
              <a:pathLst>
                <a:path extrusionOk="0" h="135" w="52">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rgbClr val="679CBE">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 name="Google Shape;731;p25"/>
          <p:cNvGrpSpPr/>
          <p:nvPr/>
        </p:nvGrpSpPr>
        <p:grpSpPr>
          <a:xfrm>
            <a:off x="27225" y="-786"/>
            <a:ext cx="2356675" cy="6854040"/>
            <a:chOff x="6627813" y="194833"/>
            <a:chExt cx="1952625" cy="5678918"/>
          </a:xfrm>
        </p:grpSpPr>
        <p:sp>
          <p:nvSpPr>
            <p:cNvPr id="732" name="Google Shape;732;p25"/>
            <p:cNvSpPr/>
            <p:nvPr/>
          </p:nvSpPr>
          <p:spPr>
            <a:xfrm>
              <a:off x="6627813" y="194833"/>
              <a:ext cx="409575" cy="3646488"/>
            </a:xfrm>
            <a:custGeom>
              <a:rect b="b" l="l" r="r" t="t"/>
              <a:pathLst>
                <a:path extrusionOk="0" h="920" w="103">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rgbClr val="223E4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5"/>
            <p:cNvSpPr/>
            <p:nvPr/>
          </p:nvSpPr>
          <p:spPr>
            <a:xfrm>
              <a:off x="7061201" y="3771900"/>
              <a:ext cx="350838" cy="1309688"/>
            </a:xfrm>
            <a:custGeom>
              <a:rect b="b" l="l" r="r" t="t"/>
              <a:pathLst>
                <a:path extrusionOk="0" h="330" w="88">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rgbClr val="223E4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5"/>
            <p:cNvSpPr/>
            <p:nvPr/>
          </p:nvSpPr>
          <p:spPr>
            <a:xfrm>
              <a:off x="7439026" y="5053013"/>
              <a:ext cx="357188" cy="820738"/>
            </a:xfrm>
            <a:custGeom>
              <a:rect b="b" l="l" r="r" t="t"/>
              <a:pathLst>
                <a:path extrusionOk="0" h="207" w="9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rgbClr val="223E4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5"/>
            <p:cNvSpPr/>
            <p:nvPr/>
          </p:nvSpPr>
          <p:spPr>
            <a:xfrm>
              <a:off x="7037388" y="3811588"/>
              <a:ext cx="457200" cy="1852613"/>
            </a:xfrm>
            <a:custGeom>
              <a:rect b="b" l="l" r="r" t="t"/>
              <a:pathLst>
                <a:path extrusionOk="0" h="467" w="115">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rgbClr val="223E4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5"/>
            <p:cNvSpPr/>
            <p:nvPr/>
          </p:nvSpPr>
          <p:spPr>
            <a:xfrm>
              <a:off x="6992938" y="1263650"/>
              <a:ext cx="144463" cy="2508250"/>
            </a:xfrm>
            <a:custGeom>
              <a:rect b="b" l="l" r="r" t="t"/>
              <a:pathLst>
                <a:path extrusionOk="0" h="633" w="36">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rgbClr val="223E4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5"/>
            <p:cNvSpPr/>
            <p:nvPr/>
          </p:nvSpPr>
          <p:spPr>
            <a:xfrm>
              <a:off x="7526338" y="5640388"/>
              <a:ext cx="111125" cy="233363"/>
            </a:xfrm>
            <a:custGeom>
              <a:rect b="b" l="l" r="r" t="t"/>
              <a:pathLst>
                <a:path extrusionOk="0" h="59" w="28">
                  <a:moveTo>
                    <a:pt x="22" y="59"/>
                  </a:moveTo>
                  <a:cubicBezTo>
                    <a:pt x="28" y="59"/>
                    <a:pt x="28" y="59"/>
                    <a:pt x="28" y="59"/>
                  </a:cubicBezTo>
                  <a:cubicBezTo>
                    <a:pt x="18" y="40"/>
                    <a:pt x="9" y="20"/>
                    <a:pt x="0" y="0"/>
                  </a:cubicBezTo>
                  <a:cubicBezTo>
                    <a:pt x="6" y="20"/>
                    <a:pt x="13" y="40"/>
                    <a:pt x="22" y="59"/>
                  </a:cubicBezTo>
                  <a:close/>
                </a:path>
              </a:pathLst>
            </a:custGeom>
            <a:solidFill>
              <a:srgbClr val="223E4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5"/>
            <p:cNvSpPr/>
            <p:nvPr/>
          </p:nvSpPr>
          <p:spPr>
            <a:xfrm>
              <a:off x="7021513" y="3598863"/>
              <a:ext cx="68263" cy="423863"/>
            </a:xfrm>
            <a:custGeom>
              <a:rect b="b" l="l" r="r" t="t"/>
              <a:pathLst>
                <a:path extrusionOk="0" h="107" w="1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rgbClr val="223E4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5"/>
            <p:cNvSpPr/>
            <p:nvPr/>
          </p:nvSpPr>
          <p:spPr>
            <a:xfrm>
              <a:off x="7412038" y="2801938"/>
              <a:ext cx="1168400" cy="2251075"/>
            </a:xfrm>
            <a:custGeom>
              <a:rect b="b" l="l" r="r" t="t"/>
              <a:pathLst>
                <a:path extrusionOk="0" h="568" w="294">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rgbClr val="223E4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5"/>
            <p:cNvSpPr/>
            <p:nvPr/>
          </p:nvSpPr>
          <p:spPr>
            <a:xfrm>
              <a:off x="7494588" y="5664200"/>
              <a:ext cx="100013" cy="209550"/>
            </a:xfrm>
            <a:custGeom>
              <a:rect b="b" l="l" r="r" t="t"/>
              <a:pathLst>
                <a:path extrusionOk="0" h="53" w="25">
                  <a:moveTo>
                    <a:pt x="0" y="0"/>
                  </a:moveTo>
                  <a:cubicBezTo>
                    <a:pt x="5" y="18"/>
                    <a:pt x="12" y="36"/>
                    <a:pt x="19" y="53"/>
                  </a:cubicBezTo>
                  <a:cubicBezTo>
                    <a:pt x="25" y="53"/>
                    <a:pt x="25" y="53"/>
                    <a:pt x="25" y="53"/>
                  </a:cubicBezTo>
                  <a:cubicBezTo>
                    <a:pt x="16" y="36"/>
                    <a:pt x="8" y="18"/>
                    <a:pt x="0" y="0"/>
                  </a:cubicBezTo>
                  <a:close/>
                </a:path>
              </a:pathLst>
            </a:custGeom>
            <a:solidFill>
              <a:srgbClr val="223E4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5"/>
            <p:cNvSpPr/>
            <p:nvPr/>
          </p:nvSpPr>
          <p:spPr>
            <a:xfrm>
              <a:off x="7412038" y="5081588"/>
              <a:ext cx="114300" cy="558800"/>
            </a:xfrm>
            <a:custGeom>
              <a:rect b="b" l="l" r="r" t="t"/>
              <a:pathLst>
                <a:path extrusionOk="0" h="141" w="29">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rgbClr val="223E4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5"/>
            <p:cNvSpPr/>
            <p:nvPr/>
          </p:nvSpPr>
          <p:spPr>
            <a:xfrm>
              <a:off x="7412038" y="4978400"/>
              <a:ext cx="31750" cy="188913"/>
            </a:xfrm>
            <a:custGeom>
              <a:rect b="b" l="l" r="r" t="t"/>
              <a:pathLst>
                <a:path extrusionOk="0" h="48" w="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rgbClr val="223E4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5"/>
            <p:cNvSpPr/>
            <p:nvPr/>
          </p:nvSpPr>
          <p:spPr>
            <a:xfrm>
              <a:off x="7439026" y="5434013"/>
              <a:ext cx="174625" cy="439738"/>
            </a:xfrm>
            <a:custGeom>
              <a:rect b="b" l="l" r="r" t="t"/>
              <a:pathLst>
                <a:path extrusionOk="0" h="111" w="44">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rgbClr val="223E4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4" name="Google Shape;744;p25"/>
          <p:cNvSpPr/>
          <p:nvPr/>
        </p:nvSpPr>
        <p:spPr>
          <a:xfrm flipH="1" rot="10800000">
            <a:off x="-159" y="3411452"/>
            <a:ext cx="1098194" cy="514066"/>
          </a:xfrm>
          <a:custGeom>
            <a:rect b="b" l="l" r="r" t="t"/>
            <a:pathLst>
              <a:path extrusionOk="0" h="10168" w="6883">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5"/>
          <p:cNvSpPr txBox="1"/>
          <p:nvPr>
            <p:ph idx="12" type="sldNum"/>
          </p:nvPr>
        </p:nvSpPr>
        <p:spPr>
          <a:xfrm>
            <a:off x="0" y="6315635"/>
            <a:ext cx="7797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C:\Users\user\Desktop\bmsce.png" id="746" name="Google Shape;746;p25"/>
          <p:cNvPicPr preferRelativeResize="0"/>
          <p:nvPr/>
        </p:nvPicPr>
        <p:blipFill rotWithShape="1">
          <a:blip r:embed="rId3">
            <a:alphaModFix/>
          </a:blip>
          <a:srcRect b="0" l="0" r="0" t="0"/>
          <a:stretch/>
        </p:blipFill>
        <p:spPr>
          <a:xfrm>
            <a:off x="10888530" y="122206"/>
            <a:ext cx="1232164" cy="1189851"/>
          </a:xfrm>
          <a:prstGeom prst="rect">
            <a:avLst/>
          </a:prstGeom>
          <a:noFill/>
          <a:ln>
            <a:noFill/>
          </a:ln>
        </p:spPr>
      </p:pic>
      <p:sp>
        <p:nvSpPr>
          <p:cNvPr id="747" name="Google Shape;747;p25"/>
          <p:cNvSpPr txBox="1"/>
          <p:nvPr>
            <p:ph idx="11" type="ftr"/>
          </p:nvPr>
        </p:nvSpPr>
        <p:spPr>
          <a:xfrm>
            <a:off x="4063476" y="6475446"/>
            <a:ext cx="655068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Removal of Occluding fences from an image               Dept of CSE, BMSCE</a:t>
            </a:r>
            <a:endParaRPr/>
          </a:p>
        </p:txBody>
      </p:sp>
      <p:sp>
        <p:nvSpPr>
          <p:cNvPr id="748" name="Google Shape;748;p25"/>
          <p:cNvSpPr txBox="1"/>
          <p:nvPr>
            <p:ph idx="10" type="dt"/>
          </p:nvPr>
        </p:nvSpPr>
        <p:spPr>
          <a:xfrm>
            <a:off x="10766565" y="6470075"/>
            <a:ext cx="1146283" cy="37039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2019-2020</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26"/>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Century Gothic"/>
              <a:buNone/>
            </a:pPr>
            <a:r>
              <a:rPr lang="en-US"/>
              <a:t>Data Analysis for inpainting</a:t>
            </a:r>
            <a:endParaRPr/>
          </a:p>
        </p:txBody>
      </p:sp>
      <p:sp>
        <p:nvSpPr>
          <p:cNvPr id="754" name="Google Shape;754;p26"/>
          <p:cNvSpPr txBox="1"/>
          <p:nvPr>
            <p:ph idx="1" type="body"/>
          </p:nvPr>
        </p:nvSpPr>
        <p:spPr>
          <a:xfrm>
            <a:off x="2589212" y="2133599"/>
            <a:ext cx="8915400" cy="4090219"/>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800"/>
              <a:buChar char="🠶"/>
            </a:pPr>
            <a:r>
              <a:rPr lang="en-US"/>
              <a:t>Input:</a:t>
            </a:r>
            <a:endParaRPr/>
          </a:p>
          <a:p>
            <a:pPr indent="0" lvl="0" marL="0" rtl="0" algn="l">
              <a:spcBef>
                <a:spcPts val="1000"/>
              </a:spcBef>
              <a:spcAft>
                <a:spcPts val="0"/>
              </a:spcAft>
              <a:buSzPts val="1800"/>
              <a:buNone/>
            </a:pPr>
            <a:r>
              <a:rPr lang="en-US"/>
              <a:t>	Image to be inpainted and mask with fence pixels in white and background pixels is black.</a:t>
            </a:r>
            <a:endParaRPr/>
          </a:p>
          <a:p>
            <a:pPr indent="0" lvl="0" marL="0" rtl="0" algn="l">
              <a:spcBef>
                <a:spcPts val="1000"/>
              </a:spcBef>
              <a:spcAft>
                <a:spcPts val="0"/>
              </a:spcAft>
              <a:buSzPts val="1800"/>
              <a:buNone/>
            </a:pPr>
            <a:r>
              <a:t/>
            </a:r>
            <a:endParaRPr/>
          </a:p>
          <a:p>
            <a:pPr indent="-342900" lvl="0" marL="342900" rtl="0" algn="l">
              <a:spcBef>
                <a:spcPts val="1000"/>
              </a:spcBef>
              <a:spcAft>
                <a:spcPts val="0"/>
              </a:spcAft>
              <a:buSzPts val="1800"/>
              <a:buChar char="🠶"/>
            </a:pPr>
            <a:r>
              <a:rPr lang="en-US"/>
              <a:t>Output:</a:t>
            </a:r>
            <a:endParaRPr/>
          </a:p>
          <a:p>
            <a:pPr indent="0" lvl="0" marL="0" rtl="0" algn="l">
              <a:spcBef>
                <a:spcPts val="1000"/>
              </a:spcBef>
              <a:spcAft>
                <a:spcPts val="0"/>
              </a:spcAft>
              <a:buSzPts val="1800"/>
              <a:buNone/>
            </a:pPr>
            <a:r>
              <a:rPr lang="en-US"/>
              <a:t>	Image with the given mask pixels inpainted using background information</a:t>
            </a:r>
            <a:endParaRPr/>
          </a:p>
          <a:p>
            <a:pPr indent="0" lvl="0" marL="0" rtl="0" algn="l">
              <a:spcBef>
                <a:spcPts val="1000"/>
              </a:spcBef>
              <a:spcAft>
                <a:spcPts val="0"/>
              </a:spcAft>
              <a:buSzPts val="1800"/>
              <a:buNone/>
            </a:pPr>
            <a:r>
              <a:t/>
            </a:r>
            <a:endParaRPr/>
          </a:p>
          <a:p>
            <a:pPr indent="-342900" lvl="0" marL="342900" rtl="0" algn="l">
              <a:spcBef>
                <a:spcPts val="1000"/>
              </a:spcBef>
              <a:spcAft>
                <a:spcPts val="0"/>
              </a:spcAft>
              <a:buSzPts val="1800"/>
              <a:buChar char="🠶"/>
            </a:pPr>
            <a:r>
              <a:rPr lang="en-US"/>
              <a:t>Constraints:</a:t>
            </a:r>
            <a:endParaRPr/>
          </a:p>
          <a:p>
            <a:pPr indent="0" lvl="0" marL="0" rtl="0" algn="l">
              <a:spcBef>
                <a:spcPts val="1000"/>
              </a:spcBef>
              <a:spcAft>
                <a:spcPts val="0"/>
              </a:spcAft>
              <a:buSzPts val="1800"/>
              <a:buNone/>
            </a:pPr>
            <a:r>
              <a:rPr lang="en-US"/>
              <a:t>	The dimensions of the input image and the mask should be the same.</a:t>
            </a:r>
            <a:endParaRPr/>
          </a:p>
          <a:p>
            <a:pPr indent="0" lvl="0" marL="0" rtl="0" algn="l">
              <a:spcBef>
                <a:spcPts val="1000"/>
              </a:spcBef>
              <a:spcAft>
                <a:spcPts val="0"/>
              </a:spcAft>
              <a:buSzPts val="1800"/>
              <a:buNone/>
            </a:pPr>
            <a:r>
              <a:rPr lang="en-US"/>
              <a:t>	</a:t>
            </a:r>
            <a:endParaRPr/>
          </a:p>
        </p:txBody>
      </p:sp>
      <p:sp>
        <p:nvSpPr>
          <p:cNvPr id="755" name="Google Shape;755;p26"/>
          <p:cNvSpPr txBox="1"/>
          <p:nvPr>
            <p:ph idx="12" type="sldNum"/>
          </p:nvPr>
        </p:nvSpPr>
        <p:spPr>
          <a:xfrm>
            <a:off x="178122" y="6252955"/>
            <a:ext cx="7797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chemeClr val="dk1"/>
                </a:solidFill>
              </a:rPr>
              <a:t>‹#›</a:t>
            </a:fld>
            <a:endParaRPr>
              <a:solidFill>
                <a:schemeClr val="dk1"/>
              </a:solidFill>
            </a:endParaRPr>
          </a:p>
        </p:txBody>
      </p:sp>
      <p:pic>
        <p:nvPicPr>
          <p:cNvPr descr="C:\Users\user\Desktop\bmsce.png" id="756" name="Google Shape;756;p26"/>
          <p:cNvPicPr preferRelativeResize="0"/>
          <p:nvPr/>
        </p:nvPicPr>
        <p:blipFill rotWithShape="1">
          <a:blip r:embed="rId3">
            <a:alphaModFix/>
          </a:blip>
          <a:srcRect b="0" l="0" r="0" t="0"/>
          <a:stretch/>
        </p:blipFill>
        <p:spPr>
          <a:xfrm>
            <a:off x="10888530" y="122206"/>
            <a:ext cx="1232164" cy="1189851"/>
          </a:xfrm>
          <a:prstGeom prst="rect">
            <a:avLst/>
          </a:prstGeom>
          <a:noFill/>
          <a:ln>
            <a:noFill/>
          </a:ln>
        </p:spPr>
      </p:pic>
      <p:sp>
        <p:nvSpPr>
          <p:cNvPr id="757" name="Google Shape;757;p26"/>
          <p:cNvSpPr txBox="1"/>
          <p:nvPr>
            <p:ph idx="11" type="ftr"/>
          </p:nvPr>
        </p:nvSpPr>
        <p:spPr>
          <a:xfrm>
            <a:off x="4063476" y="6475446"/>
            <a:ext cx="655068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Removal of Occluding fences from an image               Dept of CSE, BMSCE</a:t>
            </a:r>
            <a:endParaRPr/>
          </a:p>
        </p:txBody>
      </p:sp>
      <p:sp>
        <p:nvSpPr>
          <p:cNvPr id="758" name="Google Shape;758;p26"/>
          <p:cNvSpPr txBox="1"/>
          <p:nvPr>
            <p:ph idx="10" type="dt"/>
          </p:nvPr>
        </p:nvSpPr>
        <p:spPr>
          <a:xfrm>
            <a:off x="10766565" y="6470075"/>
            <a:ext cx="1146283" cy="37039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2019-2020</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27"/>
          <p:cNvSpPr txBox="1"/>
          <p:nvPr>
            <p:ph type="title"/>
          </p:nvPr>
        </p:nvSpPr>
        <p:spPr>
          <a:xfrm>
            <a:off x="2443023" y="234366"/>
            <a:ext cx="8911687" cy="949857"/>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Century Gothic"/>
              <a:buNone/>
            </a:pPr>
            <a:r>
              <a:rPr lang="en-US"/>
              <a:t>Types of images given as input</a:t>
            </a:r>
            <a:endParaRPr/>
          </a:p>
        </p:txBody>
      </p:sp>
      <p:sp>
        <p:nvSpPr>
          <p:cNvPr id="764" name="Google Shape;764;p27"/>
          <p:cNvSpPr txBox="1"/>
          <p:nvPr>
            <p:ph idx="10" type="dt"/>
          </p:nvPr>
        </p:nvSpPr>
        <p:spPr>
          <a:xfrm>
            <a:off x="11045717" y="6487604"/>
            <a:ext cx="1146283" cy="37039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2019-2020</a:t>
            </a:r>
            <a:endParaRPr/>
          </a:p>
        </p:txBody>
      </p:sp>
      <p:sp>
        <p:nvSpPr>
          <p:cNvPr id="765" name="Google Shape;765;p27"/>
          <p:cNvSpPr txBox="1"/>
          <p:nvPr>
            <p:ph idx="12" type="sldNum"/>
          </p:nvPr>
        </p:nvSpPr>
        <p:spPr>
          <a:xfrm>
            <a:off x="419639" y="6328820"/>
            <a:ext cx="7797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66" name="Google Shape;766;p27"/>
          <p:cNvSpPr txBox="1"/>
          <p:nvPr>
            <p:ph idx="11" type="ftr"/>
          </p:nvPr>
        </p:nvSpPr>
        <p:spPr>
          <a:xfrm>
            <a:off x="4781006" y="6492875"/>
            <a:ext cx="6495006"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Removal of Occluding fences from an image               Dept of CSE, BMSCE</a:t>
            </a:r>
            <a:endParaRPr/>
          </a:p>
        </p:txBody>
      </p:sp>
      <p:pic>
        <p:nvPicPr>
          <p:cNvPr id="767" name="Google Shape;767;p27"/>
          <p:cNvPicPr preferRelativeResize="0"/>
          <p:nvPr/>
        </p:nvPicPr>
        <p:blipFill rotWithShape="1">
          <a:blip r:embed="rId3">
            <a:alphaModFix/>
          </a:blip>
          <a:srcRect b="0" l="0" r="0" t="0"/>
          <a:stretch/>
        </p:blipFill>
        <p:spPr>
          <a:xfrm>
            <a:off x="194871" y="3798061"/>
            <a:ext cx="4587615" cy="3059939"/>
          </a:xfrm>
          <a:prstGeom prst="rect">
            <a:avLst/>
          </a:prstGeom>
          <a:noFill/>
          <a:ln>
            <a:noFill/>
          </a:ln>
        </p:spPr>
      </p:pic>
      <p:pic>
        <p:nvPicPr>
          <p:cNvPr id="768" name="Google Shape;768;p27"/>
          <p:cNvPicPr preferRelativeResize="0"/>
          <p:nvPr/>
        </p:nvPicPr>
        <p:blipFill rotWithShape="1">
          <a:blip r:embed="rId4">
            <a:alphaModFix/>
          </a:blip>
          <a:srcRect b="0" l="0" r="0" t="0"/>
          <a:stretch/>
        </p:blipFill>
        <p:spPr>
          <a:xfrm>
            <a:off x="8174636" y="1304142"/>
            <a:ext cx="4017364" cy="2334105"/>
          </a:xfrm>
          <a:prstGeom prst="rect">
            <a:avLst/>
          </a:prstGeom>
          <a:noFill/>
          <a:ln>
            <a:noFill/>
          </a:ln>
        </p:spPr>
      </p:pic>
      <p:pic>
        <p:nvPicPr>
          <p:cNvPr id="769" name="Google Shape;769;p27"/>
          <p:cNvPicPr preferRelativeResize="0"/>
          <p:nvPr/>
        </p:nvPicPr>
        <p:blipFill rotWithShape="1">
          <a:blip r:embed="rId5">
            <a:alphaModFix/>
          </a:blip>
          <a:srcRect b="0" l="0" r="0" t="0"/>
          <a:stretch/>
        </p:blipFill>
        <p:spPr>
          <a:xfrm>
            <a:off x="192841" y="1446551"/>
            <a:ext cx="3981450" cy="2286000"/>
          </a:xfrm>
          <a:prstGeom prst="rect">
            <a:avLst/>
          </a:prstGeom>
          <a:noFill/>
          <a:ln>
            <a:noFill/>
          </a:ln>
        </p:spPr>
      </p:pic>
      <p:pic>
        <p:nvPicPr>
          <p:cNvPr id="770" name="Google Shape;770;p27"/>
          <p:cNvPicPr preferRelativeResize="0"/>
          <p:nvPr/>
        </p:nvPicPr>
        <p:blipFill rotWithShape="1">
          <a:blip r:embed="rId6">
            <a:alphaModFix/>
          </a:blip>
          <a:srcRect b="0" l="0" r="0" t="0"/>
          <a:stretch/>
        </p:blipFill>
        <p:spPr>
          <a:xfrm>
            <a:off x="7839389" y="3837482"/>
            <a:ext cx="4352611" cy="2433794"/>
          </a:xfrm>
          <a:prstGeom prst="rect">
            <a:avLst/>
          </a:prstGeom>
          <a:noFill/>
          <a:ln>
            <a:noFill/>
          </a:ln>
        </p:spPr>
      </p:pic>
      <p:sp>
        <p:nvSpPr>
          <p:cNvPr id="771" name="Google Shape;771;p27"/>
          <p:cNvSpPr txBox="1"/>
          <p:nvPr/>
        </p:nvSpPr>
        <p:spPr>
          <a:xfrm>
            <a:off x="4811841" y="1783830"/>
            <a:ext cx="233846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Low resolution</a:t>
            </a:r>
            <a:endParaRPr/>
          </a:p>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Regular fence</a:t>
            </a:r>
            <a:endParaRPr/>
          </a:p>
        </p:txBody>
      </p:sp>
      <p:sp>
        <p:nvSpPr>
          <p:cNvPr id="772" name="Google Shape;772;p27"/>
          <p:cNvSpPr txBox="1"/>
          <p:nvPr/>
        </p:nvSpPr>
        <p:spPr>
          <a:xfrm>
            <a:off x="4649447" y="3959901"/>
            <a:ext cx="2815654" cy="64633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dk1"/>
                </a:solidFill>
                <a:latin typeface="Century Gothic"/>
                <a:ea typeface="Century Gothic"/>
                <a:cs typeface="Century Gothic"/>
                <a:sym typeface="Century Gothic"/>
              </a:rPr>
              <a:t>Medium-high resolution</a:t>
            </a:r>
            <a:endParaRPr/>
          </a:p>
          <a:p>
            <a:pPr indent="0" lvl="0" marL="0" marR="0" rtl="0" algn="r">
              <a:spcBef>
                <a:spcPts val="0"/>
              </a:spcBef>
              <a:spcAft>
                <a:spcPts val="0"/>
              </a:spcAft>
              <a:buNone/>
            </a:pPr>
            <a:r>
              <a:rPr lang="en-US" sz="1800">
                <a:solidFill>
                  <a:schemeClr val="dk1"/>
                </a:solidFill>
                <a:latin typeface="Century Gothic"/>
                <a:ea typeface="Century Gothic"/>
                <a:cs typeface="Century Gothic"/>
                <a:sym typeface="Century Gothic"/>
              </a:rPr>
              <a:t>Broken fence</a:t>
            </a:r>
            <a:endParaRPr/>
          </a:p>
        </p:txBody>
      </p:sp>
      <p:sp>
        <p:nvSpPr>
          <p:cNvPr id="773" name="Google Shape;773;p27"/>
          <p:cNvSpPr txBox="1"/>
          <p:nvPr/>
        </p:nvSpPr>
        <p:spPr>
          <a:xfrm>
            <a:off x="5711252" y="2638269"/>
            <a:ext cx="233846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Low resolution</a:t>
            </a:r>
            <a:endParaRPr/>
          </a:p>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Regular fence</a:t>
            </a:r>
            <a:endParaRPr/>
          </a:p>
        </p:txBody>
      </p:sp>
      <p:sp>
        <p:nvSpPr>
          <p:cNvPr id="774" name="Google Shape;774;p27"/>
          <p:cNvSpPr txBox="1"/>
          <p:nvPr/>
        </p:nvSpPr>
        <p:spPr>
          <a:xfrm>
            <a:off x="5111646" y="5036695"/>
            <a:ext cx="271321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Medium-low resolution</a:t>
            </a:r>
            <a:endParaRPr/>
          </a:p>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Irregular fence</a:t>
            </a:r>
            <a:endParaRPr/>
          </a:p>
        </p:txBody>
      </p:sp>
      <p:sp>
        <p:nvSpPr>
          <p:cNvPr id="775" name="Google Shape;775;p27"/>
          <p:cNvSpPr/>
          <p:nvPr/>
        </p:nvSpPr>
        <p:spPr>
          <a:xfrm>
            <a:off x="7420131" y="2893102"/>
            <a:ext cx="719528" cy="179882"/>
          </a:xfrm>
          <a:prstGeom prst="rightArrow">
            <a:avLst>
              <a:gd fmla="val 50000" name="adj1"/>
              <a:gd fmla="val 50000" name="adj2"/>
            </a:avLst>
          </a:prstGeom>
          <a:solidFill>
            <a:schemeClr val="accent1"/>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776" name="Google Shape;776;p27"/>
          <p:cNvSpPr/>
          <p:nvPr/>
        </p:nvSpPr>
        <p:spPr>
          <a:xfrm>
            <a:off x="7002904" y="5398958"/>
            <a:ext cx="719528" cy="179882"/>
          </a:xfrm>
          <a:prstGeom prst="rightArrow">
            <a:avLst>
              <a:gd fmla="val 50000" name="adj1"/>
              <a:gd fmla="val 50000" name="adj2"/>
            </a:avLst>
          </a:prstGeom>
          <a:solidFill>
            <a:schemeClr val="accent1"/>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777" name="Google Shape;777;p27"/>
          <p:cNvSpPr/>
          <p:nvPr/>
        </p:nvSpPr>
        <p:spPr>
          <a:xfrm rot="10800000">
            <a:off x="4227226" y="2023672"/>
            <a:ext cx="584617" cy="179882"/>
          </a:xfrm>
          <a:prstGeom prst="rightArrow">
            <a:avLst>
              <a:gd fmla="val 50000" name="adj1"/>
              <a:gd fmla="val 50000" name="adj2"/>
            </a:avLst>
          </a:prstGeom>
          <a:solidFill>
            <a:schemeClr val="accent1"/>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778" name="Google Shape;778;p27"/>
          <p:cNvSpPr/>
          <p:nvPr/>
        </p:nvSpPr>
        <p:spPr>
          <a:xfrm rot="10800000">
            <a:off x="4904282" y="4379627"/>
            <a:ext cx="584617" cy="179882"/>
          </a:xfrm>
          <a:prstGeom prst="rightArrow">
            <a:avLst>
              <a:gd fmla="val 50000" name="adj1"/>
              <a:gd fmla="val 50000" name="adj2"/>
            </a:avLst>
          </a:prstGeom>
          <a:solidFill>
            <a:schemeClr val="accent1"/>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descr="C:\Users\user\Desktop\bmsce.png" id="779" name="Google Shape;779;p27"/>
          <p:cNvPicPr preferRelativeResize="0"/>
          <p:nvPr/>
        </p:nvPicPr>
        <p:blipFill rotWithShape="1">
          <a:blip r:embed="rId7">
            <a:alphaModFix/>
          </a:blip>
          <a:srcRect b="0" l="0" r="0" t="0"/>
          <a:stretch/>
        </p:blipFill>
        <p:spPr>
          <a:xfrm>
            <a:off x="10888530" y="122206"/>
            <a:ext cx="1232164" cy="11898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28"/>
          <p:cNvSpPr txBox="1"/>
          <p:nvPr>
            <p:ph idx="12" type="sldNum"/>
          </p:nvPr>
        </p:nvSpPr>
        <p:spPr>
          <a:xfrm>
            <a:off x="0" y="6287925"/>
            <a:ext cx="7797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chemeClr val="dk1"/>
                </a:solidFill>
              </a:rPr>
              <a:t>‹#›</a:t>
            </a:fld>
            <a:endParaRPr>
              <a:solidFill>
                <a:schemeClr val="dk1"/>
              </a:solidFill>
            </a:endParaRPr>
          </a:p>
        </p:txBody>
      </p:sp>
      <p:pic>
        <p:nvPicPr>
          <p:cNvPr descr="A picture containing outdoor, man, grass, riding&#10;&#10;Description automatically generated" id="785" name="Google Shape;785;p28"/>
          <p:cNvPicPr preferRelativeResize="0"/>
          <p:nvPr/>
        </p:nvPicPr>
        <p:blipFill rotWithShape="1">
          <a:blip r:embed="rId3">
            <a:alphaModFix/>
          </a:blip>
          <a:srcRect b="0" l="0" r="0" t="0"/>
          <a:stretch/>
        </p:blipFill>
        <p:spPr>
          <a:xfrm>
            <a:off x="400190" y="2827606"/>
            <a:ext cx="1872732" cy="1308295"/>
          </a:xfrm>
          <a:prstGeom prst="rect">
            <a:avLst/>
          </a:prstGeom>
          <a:noFill/>
          <a:ln>
            <a:noFill/>
          </a:ln>
        </p:spPr>
      </p:pic>
      <p:pic>
        <p:nvPicPr>
          <p:cNvPr id="786" name="Google Shape;786;p28"/>
          <p:cNvPicPr preferRelativeResize="0"/>
          <p:nvPr/>
        </p:nvPicPr>
        <p:blipFill rotWithShape="1">
          <a:blip r:embed="rId4">
            <a:alphaModFix/>
          </a:blip>
          <a:srcRect b="0" l="0" r="0" t="0"/>
          <a:stretch/>
        </p:blipFill>
        <p:spPr>
          <a:xfrm>
            <a:off x="2694298" y="2827605"/>
            <a:ext cx="1872732" cy="1308295"/>
          </a:xfrm>
          <a:prstGeom prst="rect">
            <a:avLst/>
          </a:prstGeom>
          <a:noFill/>
          <a:ln>
            <a:noFill/>
          </a:ln>
        </p:spPr>
      </p:pic>
      <p:pic>
        <p:nvPicPr>
          <p:cNvPr descr="A picture containing outdoor, photo, white, water&#10;&#10;Description automatically generated" id="787" name="Google Shape;787;p28"/>
          <p:cNvPicPr preferRelativeResize="0"/>
          <p:nvPr/>
        </p:nvPicPr>
        <p:blipFill rotWithShape="1">
          <a:blip r:embed="rId5">
            <a:alphaModFix/>
          </a:blip>
          <a:srcRect b="0" l="0" r="0" t="0"/>
          <a:stretch/>
        </p:blipFill>
        <p:spPr>
          <a:xfrm>
            <a:off x="5187057" y="2827605"/>
            <a:ext cx="1872733" cy="1308295"/>
          </a:xfrm>
          <a:prstGeom prst="rect">
            <a:avLst/>
          </a:prstGeom>
          <a:noFill/>
          <a:ln>
            <a:noFill/>
          </a:ln>
        </p:spPr>
      </p:pic>
      <p:pic>
        <p:nvPicPr>
          <p:cNvPr descr="A picture containing photo, white, water, black&#10;&#10;Description automatically generated" id="788" name="Google Shape;788;p28"/>
          <p:cNvPicPr preferRelativeResize="0"/>
          <p:nvPr/>
        </p:nvPicPr>
        <p:blipFill rotWithShape="1">
          <a:blip r:embed="rId6">
            <a:alphaModFix/>
          </a:blip>
          <a:srcRect b="0" l="0" r="0" t="0"/>
          <a:stretch/>
        </p:blipFill>
        <p:spPr>
          <a:xfrm>
            <a:off x="7629127" y="932141"/>
            <a:ext cx="1872732" cy="1308295"/>
          </a:xfrm>
          <a:prstGeom prst="rect">
            <a:avLst/>
          </a:prstGeom>
          <a:noFill/>
          <a:ln>
            <a:noFill/>
          </a:ln>
        </p:spPr>
      </p:pic>
      <p:pic>
        <p:nvPicPr>
          <p:cNvPr descr="A picture containing water, photo, white, man&#10;&#10;Description automatically generated" id="789" name="Google Shape;789;p28"/>
          <p:cNvPicPr preferRelativeResize="0"/>
          <p:nvPr/>
        </p:nvPicPr>
        <p:blipFill rotWithShape="1">
          <a:blip r:embed="rId7">
            <a:alphaModFix/>
          </a:blip>
          <a:srcRect b="0" l="0" r="0" t="0"/>
          <a:stretch/>
        </p:blipFill>
        <p:spPr>
          <a:xfrm>
            <a:off x="7600564" y="2827605"/>
            <a:ext cx="1872732" cy="1308295"/>
          </a:xfrm>
          <a:prstGeom prst="rect">
            <a:avLst/>
          </a:prstGeom>
          <a:noFill/>
          <a:ln>
            <a:noFill/>
          </a:ln>
        </p:spPr>
      </p:pic>
      <p:pic>
        <p:nvPicPr>
          <p:cNvPr descr="A picture containing photo, flying, water, air&#10;&#10;Description automatically generated" id="790" name="Google Shape;790;p28"/>
          <p:cNvPicPr preferRelativeResize="0"/>
          <p:nvPr/>
        </p:nvPicPr>
        <p:blipFill rotWithShape="1">
          <a:blip r:embed="rId8">
            <a:alphaModFix/>
          </a:blip>
          <a:srcRect b="0" l="0" r="0" t="0"/>
          <a:stretch/>
        </p:blipFill>
        <p:spPr>
          <a:xfrm>
            <a:off x="7600564" y="4723069"/>
            <a:ext cx="1872732" cy="1308295"/>
          </a:xfrm>
          <a:prstGeom prst="rect">
            <a:avLst/>
          </a:prstGeom>
          <a:noFill/>
          <a:ln>
            <a:noFill/>
          </a:ln>
        </p:spPr>
      </p:pic>
      <p:pic>
        <p:nvPicPr>
          <p:cNvPr descr="A picture containing photo, black, water, white&#10;&#10;Description automatically generated" id="791" name="Google Shape;791;p28"/>
          <p:cNvPicPr preferRelativeResize="0"/>
          <p:nvPr/>
        </p:nvPicPr>
        <p:blipFill rotWithShape="1">
          <a:blip r:embed="rId9">
            <a:alphaModFix/>
          </a:blip>
          <a:srcRect b="0" l="0" r="0" t="0"/>
          <a:stretch/>
        </p:blipFill>
        <p:spPr>
          <a:xfrm>
            <a:off x="10281366" y="2859257"/>
            <a:ext cx="1872733" cy="1308296"/>
          </a:xfrm>
          <a:prstGeom prst="rect">
            <a:avLst/>
          </a:prstGeom>
          <a:noFill/>
          <a:ln>
            <a:noFill/>
          </a:ln>
        </p:spPr>
      </p:pic>
      <p:sp>
        <p:nvSpPr>
          <p:cNvPr id="792" name="Google Shape;792;p28"/>
          <p:cNvSpPr/>
          <p:nvPr/>
        </p:nvSpPr>
        <p:spPr>
          <a:xfrm>
            <a:off x="2272922" y="3429000"/>
            <a:ext cx="479924" cy="172329"/>
          </a:xfrm>
          <a:prstGeom prst="rightArrow">
            <a:avLst>
              <a:gd fmla="val 50000" name="adj1"/>
              <a:gd fmla="val 50000" name="adj2"/>
            </a:avLst>
          </a:prstGeom>
          <a:solidFill>
            <a:srgbClr val="168DBA"/>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Century Gothic"/>
              <a:ea typeface="Century Gothic"/>
              <a:cs typeface="Century Gothic"/>
              <a:sym typeface="Century Gothic"/>
            </a:endParaRPr>
          </a:p>
        </p:txBody>
      </p:sp>
      <p:sp>
        <p:nvSpPr>
          <p:cNvPr id="793" name="Google Shape;793;p28"/>
          <p:cNvSpPr/>
          <p:nvPr/>
        </p:nvSpPr>
        <p:spPr>
          <a:xfrm>
            <a:off x="4567030" y="3425481"/>
            <a:ext cx="606264" cy="175848"/>
          </a:xfrm>
          <a:prstGeom prst="rightArrow">
            <a:avLst>
              <a:gd fmla="val 50000" name="adj1"/>
              <a:gd fmla="val 50000" name="adj2"/>
            </a:avLst>
          </a:prstGeom>
          <a:solidFill>
            <a:srgbClr val="168DBA"/>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Century Gothic"/>
              <a:ea typeface="Century Gothic"/>
              <a:cs typeface="Century Gothic"/>
              <a:sym typeface="Century Gothic"/>
            </a:endParaRPr>
          </a:p>
        </p:txBody>
      </p:sp>
      <p:sp>
        <p:nvSpPr>
          <p:cNvPr id="794" name="Google Shape;794;p28"/>
          <p:cNvSpPr/>
          <p:nvPr/>
        </p:nvSpPr>
        <p:spPr>
          <a:xfrm>
            <a:off x="7032456" y="3389960"/>
            <a:ext cx="479924" cy="127075"/>
          </a:xfrm>
          <a:prstGeom prst="rightArrow">
            <a:avLst>
              <a:gd fmla="val 50000" name="adj1"/>
              <a:gd fmla="val 50000" name="adj2"/>
            </a:avLst>
          </a:prstGeom>
          <a:solidFill>
            <a:srgbClr val="168DBA"/>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Century Gothic"/>
              <a:ea typeface="Century Gothic"/>
              <a:cs typeface="Century Gothic"/>
              <a:sym typeface="Century Gothic"/>
            </a:endParaRPr>
          </a:p>
        </p:txBody>
      </p:sp>
      <p:sp>
        <p:nvSpPr>
          <p:cNvPr id="795" name="Google Shape;795;p28"/>
          <p:cNvSpPr/>
          <p:nvPr/>
        </p:nvSpPr>
        <p:spPr>
          <a:xfrm>
            <a:off x="9458263" y="3382689"/>
            <a:ext cx="343179" cy="127074"/>
          </a:xfrm>
          <a:prstGeom prst="rightArrow">
            <a:avLst>
              <a:gd fmla="val 50000" name="adj1"/>
              <a:gd fmla="val 50000" name="adj2"/>
            </a:avLst>
          </a:prstGeom>
          <a:solidFill>
            <a:srgbClr val="168DBA"/>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Century Gothic"/>
              <a:ea typeface="Century Gothic"/>
              <a:cs typeface="Century Gothic"/>
              <a:sym typeface="Century Gothic"/>
            </a:endParaRPr>
          </a:p>
        </p:txBody>
      </p:sp>
      <p:sp>
        <p:nvSpPr>
          <p:cNvPr id="796" name="Google Shape;796;p28"/>
          <p:cNvSpPr/>
          <p:nvPr/>
        </p:nvSpPr>
        <p:spPr>
          <a:xfrm rot="-3313718">
            <a:off x="6808382" y="2707060"/>
            <a:ext cx="1340476" cy="165201"/>
          </a:xfrm>
          <a:prstGeom prst="rightArrow">
            <a:avLst>
              <a:gd fmla="val 50000" name="adj1"/>
              <a:gd fmla="val 50000" name="adj2"/>
            </a:avLst>
          </a:prstGeom>
          <a:solidFill>
            <a:srgbClr val="168DBA"/>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Century Gothic"/>
              <a:ea typeface="Century Gothic"/>
              <a:cs typeface="Century Gothic"/>
              <a:sym typeface="Century Gothic"/>
            </a:endParaRPr>
          </a:p>
        </p:txBody>
      </p:sp>
      <p:sp>
        <p:nvSpPr>
          <p:cNvPr id="797" name="Google Shape;797;p28"/>
          <p:cNvSpPr/>
          <p:nvPr/>
        </p:nvSpPr>
        <p:spPr>
          <a:xfrm flipH="1" rot="-7893642">
            <a:off x="6840037" y="4091808"/>
            <a:ext cx="1450918" cy="148843"/>
          </a:xfrm>
          <a:prstGeom prst="rightArrow">
            <a:avLst>
              <a:gd fmla="val 50000" name="adj1"/>
              <a:gd fmla="val 50000" name="adj2"/>
            </a:avLst>
          </a:prstGeom>
          <a:solidFill>
            <a:srgbClr val="168DBA"/>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Century Gothic"/>
              <a:ea typeface="Century Gothic"/>
              <a:cs typeface="Century Gothic"/>
              <a:sym typeface="Century Gothic"/>
            </a:endParaRPr>
          </a:p>
        </p:txBody>
      </p:sp>
      <p:sp>
        <p:nvSpPr>
          <p:cNvPr id="798" name="Google Shape;798;p28"/>
          <p:cNvSpPr txBox="1"/>
          <p:nvPr/>
        </p:nvSpPr>
        <p:spPr>
          <a:xfrm>
            <a:off x="378486" y="4226502"/>
            <a:ext cx="2087431"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Frequency Domain</a:t>
            </a:r>
            <a:endParaRPr/>
          </a:p>
        </p:txBody>
      </p:sp>
      <p:sp>
        <p:nvSpPr>
          <p:cNvPr id="799" name="Google Shape;799;p28"/>
          <p:cNvSpPr txBox="1"/>
          <p:nvPr/>
        </p:nvSpPr>
        <p:spPr>
          <a:xfrm>
            <a:off x="3430507" y="4226501"/>
            <a:ext cx="54534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HPF</a:t>
            </a:r>
            <a:endParaRPr/>
          </a:p>
        </p:txBody>
      </p:sp>
      <p:sp>
        <p:nvSpPr>
          <p:cNvPr id="800" name="Google Shape;800;p28"/>
          <p:cNvSpPr txBox="1"/>
          <p:nvPr/>
        </p:nvSpPr>
        <p:spPr>
          <a:xfrm>
            <a:off x="5871419" y="4226501"/>
            <a:ext cx="52450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BPF</a:t>
            </a:r>
            <a:endParaRPr/>
          </a:p>
        </p:txBody>
      </p:sp>
      <p:sp>
        <p:nvSpPr>
          <p:cNvPr id="801" name="Google Shape;801;p28"/>
          <p:cNvSpPr txBox="1"/>
          <p:nvPr/>
        </p:nvSpPr>
        <p:spPr>
          <a:xfrm>
            <a:off x="6315226" y="1774585"/>
            <a:ext cx="115929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Horizontal</a:t>
            </a:r>
            <a:endParaRPr/>
          </a:p>
        </p:txBody>
      </p:sp>
      <p:sp>
        <p:nvSpPr>
          <p:cNvPr id="802" name="Google Shape;802;p28"/>
          <p:cNvSpPr/>
          <p:nvPr/>
        </p:nvSpPr>
        <p:spPr>
          <a:xfrm flipH="1" rot="-7893642">
            <a:off x="8857586" y="2550095"/>
            <a:ext cx="1177291" cy="159240"/>
          </a:xfrm>
          <a:prstGeom prst="rightArrow">
            <a:avLst>
              <a:gd fmla="val 50000" name="adj1"/>
              <a:gd fmla="val 50000" name="adj2"/>
            </a:avLst>
          </a:prstGeom>
          <a:solidFill>
            <a:srgbClr val="168DBA"/>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Century Gothic"/>
              <a:ea typeface="Century Gothic"/>
              <a:cs typeface="Century Gothic"/>
              <a:sym typeface="Century Gothic"/>
            </a:endParaRPr>
          </a:p>
        </p:txBody>
      </p:sp>
      <p:sp>
        <p:nvSpPr>
          <p:cNvPr id="803" name="Google Shape;803;p28"/>
          <p:cNvSpPr/>
          <p:nvPr/>
        </p:nvSpPr>
        <p:spPr>
          <a:xfrm rot="-2937950">
            <a:off x="8845568" y="4126546"/>
            <a:ext cx="1307543" cy="148301"/>
          </a:xfrm>
          <a:prstGeom prst="rightArrow">
            <a:avLst>
              <a:gd fmla="val 50000" name="adj1"/>
              <a:gd fmla="val 50000" name="adj2"/>
            </a:avLst>
          </a:prstGeom>
          <a:solidFill>
            <a:srgbClr val="168DBA"/>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Century Gothic"/>
              <a:ea typeface="Century Gothic"/>
              <a:cs typeface="Century Gothic"/>
              <a:sym typeface="Century Gothic"/>
            </a:endParaRPr>
          </a:p>
        </p:txBody>
      </p:sp>
      <p:sp>
        <p:nvSpPr>
          <p:cNvPr id="804" name="Google Shape;804;p28"/>
          <p:cNvSpPr/>
          <p:nvPr/>
        </p:nvSpPr>
        <p:spPr>
          <a:xfrm>
            <a:off x="9801442" y="3227336"/>
            <a:ext cx="479924" cy="405815"/>
          </a:xfrm>
          <a:prstGeom prst="rightArrow">
            <a:avLst>
              <a:gd fmla="val 50000" name="adj1"/>
              <a:gd fmla="val 50000" name="adj2"/>
            </a:avLst>
          </a:prstGeom>
          <a:solidFill>
            <a:srgbClr val="168DBA"/>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Century Gothic"/>
              <a:ea typeface="Century Gothic"/>
              <a:cs typeface="Century Gothic"/>
              <a:sym typeface="Century Gothic"/>
            </a:endParaRPr>
          </a:p>
        </p:txBody>
      </p:sp>
      <p:sp>
        <p:nvSpPr>
          <p:cNvPr id="805" name="Google Shape;805;p28"/>
          <p:cNvSpPr txBox="1"/>
          <p:nvPr/>
        </p:nvSpPr>
        <p:spPr>
          <a:xfrm>
            <a:off x="9740887" y="2452254"/>
            <a:ext cx="487634"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OR</a:t>
            </a:r>
            <a:endParaRPr/>
          </a:p>
        </p:txBody>
      </p:sp>
      <p:sp>
        <p:nvSpPr>
          <p:cNvPr id="806" name="Google Shape;806;p28"/>
          <p:cNvSpPr txBox="1"/>
          <p:nvPr/>
        </p:nvSpPr>
        <p:spPr>
          <a:xfrm>
            <a:off x="6416099" y="5283219"/>
            <a:ext cx="109677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Diagonal</a:t>
            </a:r>
            <a:endParaRPr/>
          </a:p>
        </p:txBody>
      </p:sp>
      <p:sp>
        <p:nvSpPr>
          <p:cNvPr id="807" name="Google Shape;807;p28"/>
          <p:cNvSpPr txBox="1"/>
          <p:nvPr/>
        </p:nvSpPr>
        <p:spPr>
          <a:xfrm>
            <a:off x="8102096" y="4165541"/>
            <a:ext cx="949299"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Vertical</a:t>
            </a:r>
            <a:endParaRPr/>
          </a:p>
        </p:txBody>
      </p:sp>
      <p:sp>
        <p:nvSpPr>
          <p:cNvPr id="808" name="Google Shape;808;p28"/>
          <p:cNvSpPr txBox="1"/>
          <p:nvPr/>
        </p:nvSpPr>
        <p:spPr>
          <a:xfrm>
            <a:off x="10121918" y="4219322"/>
            <a:ext cx="1826141"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Combined Mask</a:t>
            </a:r>
            <a:endParaRPr/>
          </a:p>
        </p:txBody>
      </p:sp>
      <p:pic>
        <p:nvPicPr>
          <p:cNvPr descr="A close up of a wire fence&#10;&#10;Description automatically generated" id="809" name="Google Shape;809;p28"/>
          <p:cNvPicPr preferRelativeResize="0"/>
          <p:nvPr/>
        </p:nvPicPr>
        <p:blipFill rotWithShape="1">
          <a:blip r:embed="rId10">
            <a:alphaModFix/>
          </a:blip>
          <a:srcRect b="0" l="0" r="0" t="0"/>
          <a:stretch/>
        </p:blipFill>
        <p:spPr>
          <a:xfrm>
            <a:off x="530886" y="819863"/>
            <a:ext cx="1742036" cy="1308295"/>
          </a:xfrm>
          <a:prstGeom prst="rect">
            <a:avLst/>
          </a:prstGeom>
          <a:noFill/>
          <a:ln>
            <a:noFill/>
          </a:ln>
        </p:spPr>
      </p:pic>
      <p:sp>
        <p:nvSpPr>
          <p:cNvPr id="810" name="Google Shape;810;p28"/>
          <p:cNvSpPr/>
          <p:nvPr/>
        </p:nvSpPr>
        <p:spPr>
          <a:xfrm>
            <a:off x="1322363" y="2414368"/>
            <a:ext cx="126609" cy="413237"/>
          </a:xfrm>
          <a:prstGeom prst="downArrow">
            <a:avLst>
              <a:gd fmla="val 50000" name="adj1"/>
              <a:gd fmla="val 50000" name="adj2"/>
            </a:avLst>
          </a:prstGeom>
          <a:solidFill>
            <a:schemeClr val="accent2"/>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Century Gothic"/>
              <a:ea typeface="Century Gothic"/>
              <a:cs typeface="Century Gothic"/>
              <a:sym typeface="Century Gothic"/>
            </a:endParaRPr>
          </a:p>
        </p:txBody>
      </p:sp>
      <p:sp>
        <p:nvSpPr>
          <p:cNvPr id="811" name="Google Shape;811;p28"/>
          <p:cNvSpPr txBox="1"/>
          <p:nvPr/>
        </p:nvSpPr>
        <p:spPr>
          <a:xfrm>
            <a:off x="579997" y="2101936"/>
            <a:ext cx="169469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Original Picture</a:t>
            </a:r>
            <a:endParaRPr/>
          </a:p>
        </p:txBody>
      </p:sp>
      <p:sp>
        <p:nvSpPr>
          <p:cNvPr id="812" name="Google Shape;812;p28"/>
          <p:cNvSpPr txBox="1"/>
          <p:nvPr/>
        </p:nvSpPr>
        <p:spPr>
          <a:xfrm>
            <a:off x="2694189" y="416291"/>
            <a:ext cx="3041593" cy="705926"/>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168DBA"/>
              </a:buClr>
              <a:buSzPts val="4400"/>
              <a:buFont typeface="Century Gothic"/>
              <a:buNone/>
            </a:pPr>
            <a:r>
              <a:rPr lang="en-US" sz="4400">
                <a:solidFill>
                  <a:srgbClr val="168DBA"/>
                </a:solidFill>
                <a:latin typeface="Century Gothic"/>
                <a:ea typeface="Century Gothic"/>
                <a:cs typeface="Century Gothic"/>
                <a:sym typeface="Century Gothic"/>
              </a:rPr>
              <a:t>Defencing</a:t>
            </a:r>
            <a:endParaRPr/>
          </a:p>
        </p:txBody>
      </p:sp>
      <p:pic>
        <p:nvPicPr>
          <p:cNvPr descr="C:\Users\user\Desktop\bmsce.png" id="813" name="Google Shape;813;p28"/>
          <p:cNvPicPr preferRelativeResize="0"/>
          <p:nvPr/>
        </p:nvPicPr>
        <p:blipFill rotWithShape="1">
          <a:blip r:embed="rId11">
            <a:alphaModFix/>
          </a:blip>
          <a:srcRect b="0" l="0" r="0" t="0"/>
          <a:stretch/>
        </p:blipFill>
        <p:spPr>
          <a:xfrm>
            <a:off x="10888530" y="122206"/>
            <a:ext cx="1232164" cy="1189851"/>
          </a:xfrm>
          <a:prstGeom prst="rect">
            <a:avLst/>
          </a:prstGeom>
          <a:noFill/>
          <a:ln>
            <a:noFill/>
          </a:ln>
        </p:spPr>
      </p:pic>
      <p:sp>
        <p:nvSpPr>
          <p:cNvPr id="814" name="Google Shape;814;p28"/>
          <p:cNvSpPr txBox="1"/>
          <p:nvPr>
            <p:ph idx="11" type="ftr"/>
          </p:nvPr>
        </p:nvSpPr>
        <p:spPr>
          <a:xfrm>
            <a:off x="4063476" y="6475446"/>
            <a:ext cx="655068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Removal of Occluding fences from an image               Dept of CSE, BMSCE</a:t>
            </a:r>
            <a:endParaRPr/>
          </a:p>
        </p:txBody>
      </p:sp>
      <p:sp>
        <p:nvSpPr>
          <p:cNvPr id="815" name="Google Shape;815;p28"/>
          <p:cNvSpPr txBox="1"/>
          <p:nvPr>
            <p:ph idx="10" type="dt"/>
          </p:nvPr>
        </p:nvSpPr>
        <p:spPr>
          <a:xfrm>
            <a:off x="10766565" y="6470075"/>
            <a:ext cx="1146283" cy="37039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2019-2020</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29"/>
          <p:cNvSpPr txBox="1"/>
          <p:nvPr>
            <p:ph idx="12" type="sldNum"/>
          </p:nvPr>
        </p:nvSpPr>
        <p:spPr>
          <a:xfrm>
            <a:off x="0" y="6315635"/>
            <a:ext cx="7797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chemeClr val="dk1"/>
                </a:solidFill>
              </a:rPr>
              <a:t>‹#›</a:t>
            </a:fld>
            <a:endParaRPr>
              <a:solidFill>
                <a:schemeClr val="dk1"/>
              </a:solidFill>
            </a:endParaRPr>
          </a:p>
        </p:txBody>
      </p:sp>
      <p:pic>
        <p:nvPicPr>
          <p:cNvPr descr="A picture containing sitting, looking, white, phone&#10;&#10;Description automatically generated" id="821" name="Google Shape;821;p29"/>
          <p:cNvPicPr preferRelativeResize="0"/>
          <p:nvPr/>
        </p:nvPicPr>
        <p:blipFill rotWithShape="1">
          <a:blip r:embed="rId3">
            <a:alphaModFix/>
          </a:blip>
          <a:srcRect b="0" l="0" r="0" t="0"/>
          <a:stretch/>
        </p:blipFill>
        <p:spPr>
          <a:xfrm>
            <a:off x="510685" y="2683571"/>
            <a:ext cx="1872733" cy="1490858"/>
          </a:xfrm>
          <a:prstGeom prst="rect">
            <a:avLst/>
          </a:prstGeom>
          <a:noFill/>
          <a:ln>
            <a:noFill/>
          </a:ln>
        </p:spPr>
      </p:pic>
      <p:pic>
        <p:nvPicPr>
          <p:cNvPr descr="A picture containing grass, outdoor, field, building&#10;&#10;Description automatically generated" id="822" name="Google Shape;822;p29"/>
          <p:cNvPicPr preferRelativeResize="0"/>
          <p:nvPr/>
        </p:nvPicPr>
        <p:blipFill rotWithShape="1">
          <a:blip r:embed="rId4">
            <a:alphaModFix/>
          </a:blip>
          <a:srcRect b="0" l="0" r="0" t="0"/>
          <a:stretch/>
        </p:blipFill>
        <p:spPr>
          <a:xfrm>
            <a:off x="2943302" y="2683570"/>
            <a:ext cx="1872733" cy="1490859"/>
          </a:xfrm>
          <a:prstGeom prst="rect">
            <a:avLst/>
          </a:prstGeom>
          <a:noFill/>
          <a:ln>
            <a:noFill/>
          </a:ln>
        </p:spPr>
      </p:pic>
      <p:pic>
        <p:nvPicPr>
          <p:cNvPr descr="A screenshot of a video game&#10;&#10;Description automatically generated" id="823" name="Google Shape;823;p29"/>
          <p:cNvPicPr preferRelativeResize="0"/>
          <p:nvPr/>
        </p:nvPicPr>
        <p:blipFill rotWithShape="1">
          <a:blip r:embed="rId5">
            <a:alphaModFix/>
          </a:blip>
          <a:srcRect b="20752" l="12429" r="9792" t="21875"/>
          <a:stretch/>
        </p:blipFill>
        <p:spPr>
          <a:xfrm>
            <a:off x="5375919" y="2683570"/>
            <a:ext cx="1872733" cy="1490860"/>
          </a:xfrm>
          <a:prstGeom prst="rect">
            <a:avLst/>
          </a:prstGeom>
          <a:noFill/>
          <a:ln>
            <a:noFill/>
          </a:ln>
        </p:spPr>
      </p:pic>
      <p:pic>
        <p:nvPicPr>
          <p:cNvPr descr="A screenshot of a cell phone&#10;&#10;Description automatically generated" id="824" name="Google Shape;824;p29"/>
          <p:cNvPicPr preferRelativeResize="0"/>
          <p:nvPr/>
        </p:nvPicPr>
        <p:blipFill rotWithShape="1">
          <a:blip r:embed="rId6">
            <a:alphaModFix/>
          </a:blip>
          <a:srcRect b="20432" l="12128" r="10177" t="21555"/>
          <a:stretch/>
        </p:blipFill>
        <p:spPr>
          <a:xfrm>
            <a:off x="7863076" y="2683570"/>
            <a:ext cx="1872733" cy="1490859"/>
          </a:xfrm>
          <a:prstGeom prst="rect">
            <a:avLst/>
          </a:prstGeom>
          <a:noFill/>
          <a:ln>
            <a:noFill/>
          </a:ln>
        </p:spPr>
      </p:pic>
      <p:pic>
        <p:nvPicPr>
          <p:cNvPr descr="A screenshot of a cell phone&#10;&#10;Description automatically generated" id="825" name="Google Shape;825;p29"/>
          <p:cNvPicPr preferRelativeResize="0"/>
          <p:nvPr/>
        </p:nvPicPr>
        <p:blipFill rotWithShape="1">
          <a:blip r:embed="rId7">
            <a:alphaModFix/>
          </a:blip>
          <a:srcRect b="20261" l="12128" r="9762" t="21607"/>
          <a:stretch/>
        </p:blipFill>
        <p:spPr>
          <a:xfrm>
            <a:off x="10241153" y="2683570"/>
            <a:ext cx="1871445" cy="1490860"/>
          </a:xfrm>
          <a:prstGeom prst="rect">
            <a:avLst/>
          </a:prstGeom>
          <a:noFill/>
          <a:ln>
            <a:noFill/>
          </a:ln>
        </p:spPr>
      </p:pic>
      <p:sp>
        <p:nvSpPr>
          <p:cNvPr id="826" name="Google Shape;826;p29"/>
          <p:cNvSpPr/>
          <p:nvPr/>
        </p:nvSpPr>
        <p:spPr>
          <a:xfrm>
            <a:off x="2383418" y="3423718"/>
            <a:ext cx="534464" cy="172329"/>
          </a:xfrm>
          <a:prstGeom prst="rightArrow">
            <a:avLst>
              <a:gd fmla="val 50000" name="adj1"/>
              <a:gd fmla="val 50000" name="adj2"/>
            </a:avLst>
          </a:prstGeom>
          <a:solidFill>
            <a:srgbClr val="168DBA"/>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827" name="Google Shape;827;p29"/>
          <p:cNvSpPr/>
          <p:nvPr/>
        </p:nvSpPr>
        <p:spPr>
          <a:xfrm>
            <a:off x="4841455" y="3428998"/>
            <a:ext cx="521754" cy="167049"/>
          </a:xfrm>
          <a:prstGeom prst="rightArrow">
            <a:avLst>
              <a:gd fmla="val 50000" name="adj1"/>
              <a:gd fmla="val 50000" name="adj2"/>
            </a:avLst>
          </a:prstGeom>
          <a:solidFill>
            <a:srgbClr val="168DBA"/>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828" name="Google Shape;828;p29"/>
          <p:cNvSpPr/>
          <p:nvPr/>
        </p:nvSpPr>
        <p:spPr>
          <a:xfrm>
            <a:off x="7261362" y="3428998"/>
            <a:ext cx="589004" cy="167049"/>
          </a:xfrm>
          <a:prstGeom prst="rightArrow">
            <a:avLst>
              <a:gd fmla="val 50000" name="adj1"/>
              <a:gd fmla="val 50000" name="adj2"/>
            </a:avLst>
          </a:prstGeom>
          <a:solidFill>
            <a:srgbClr val="168DBA"/>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829" name="Google Shape;829;p29"/>
          <p:cNvSpPr/>
          <p:nvPr/>
        </p:nvSpPr>
        <p:spPr>
          <a:xfrm>
            <a:off x="9748519" y="3423718"/>
            <a:ext cx="479924" cy="172329"/>
          </a:xfrm>
          <a:prstGeom prst="rightArrow">
            <a:avLst>
              <a:gd fmla="val 50000" name="adj1"/>
              <a:gd fmla="val 50000" name="adj2"/>
            </a:avLst>
          </a:prstGeom>
          <a:solidFill>
            <a:srgbClr val="168DBA"/>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830" name="Google Shape;830;p29"/>
          <p:cNvSpPr txBox="1"/>
          <p:nvPr/>
        </p:nvSpPr>
        <p:spPr>
          <a:xfrm>
            <a:off x="803927" y="4229847"/>
            <a:ext cx="1228221"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Final Mask</a:t>
            </a:r>
            <a:endParaRPr/>
          </a:p>
        </p:txBody>
      </p:sp>
      <p:sp>
        <p:nvSpPr>
          <p:cNvPr id="831" name="Google Shape;831;p29"/>
          <p:cNvSpPr txBox="1"/>
          <p:nvPr/>
        </p:nvSpPr>
        <p:spPr>
          <a:xfrm>
            <a:off x="3014173" y="4249738"/>
            <a:ext cx="170591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Working Image</a:t>
            </a:r>
            <a:endParaRPr/>
          </a:p>
        </p:txBody>
      </p:sp>
      <p:sp>
        <p:nvSpPr>
          <p:cNvPr id="832" name="Google Shape;832;p29"/>
          <p:cNvSpPr txBox="1"/>
          <p:nvPr/>
        </p:nvSpPr>
        <p:spPr>
          <a:xfrm>
            <a:off x="10253649" y="4271411"/>
            <a:ext cx="1938351"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In-painted Image</a:t>
            </a:r>
            <a:endParaRPr/>
          </a:p>
        </p:txBody>
      </p:sp>
      <p:sp>
        <p:nvSpPr>
          <p:cNvPr id="833" name="Google Shape;833;p29"/>
          <p:cNvSpPr/>
          <p:nvPr/>
        </p:nvSpPr>
        <p:spPr>
          <a:xfrm>
            <a:off x="5102332" y="1674055"/>
            <a:ext cx="4871662" cy="3896751"/>
          </a:xfrm>
          <a:prstGeom prst="roundRect">
            <a:avLst>
              <a:gd fmla="val 16667" name="adj"/>
            </a:avLst>
          </a:prstGeom>
          <a:noFill/>
          <a:ln cap="flat" cmpd="sng" w="38100">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834" name="Google Shape;834;p29"/>
          <p:cNvSpPr txBox="1"/>
          <p:nvPr/>
        </p:nvSpPr>
        <p:spPr>
          <a:xfrm>
            <a:off x="6577359" y="5131827"/>
            <a:ext cx="244810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entury Gothic"/>
                <a:ea typeface="Century Gothic"/>
                <a:cs typeface="Century Gothic"/>
                <a:sym typeface="Century Gothic"/>
              </a:rPr>
              <a:t>Inpainting process</a:t>
            </a:r>
            <a:endParaRPr/>
          </a:p>
        </p:txBody>
      </p:sp>
      <p:pic>
        <p:nvPicPr>
          <p:cNvPr descr="C:\Users\user\Desktop\bmsce.png" id="835" name="Google Shape;835;p29"/>
          <p:cNvPicPr preferRelativeResize="0"/>
          <p:nvPr/>
        </p:nvPicPr>
        <p:blipFill rotWithShape="1">
          <a:blip r:embed="rId8">
            <a:alphaModFix/>
          </a:blip>
          <a:srcRect b="0" l="0" r="0" t="0"/>
          <a:stretch/>
        </p:blipFill>
        <p:spPr>
          <a:xfrm>
            <a:off x="10888530" y="122206"/>
            <a:ext cx="1232164" cy="1189851"/>
          </a:xfrm>
          <a:prstGeom prst="rect">
            <a:avLst/>
          </a:prstGeom>
          <a:noFill/>
          <a:ln>
            <a:noFill/>
          </a:ln>
        </p:spPr>
      </p:pic>
      <p:sp>
        <p:nvSpPr>
          <p:cNvPr id="836" name="Google Shape;836;p29"/>
          <p:cNvSpPr txBox="1"/>
          <p:nvPr>
            <p:ph idx="11" type="ftr"/>
          </p:nvPr>
        </p:nvSpPr>
        <p:spPr>
          <a:xfrm>
            <a:off x="4063476" y="6475446"/>
            <a:ext cx="655068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Removal of Occluding fences from an image               Dept of CSE, BMSCE</a:t>
            </a:r>
            <a:endParaRPr/>
          </a:p>
        </p:txBody>
      </p:sp>
      <p:sp>
        <p:nvSpPr>
          <p:cNvPr id="837" name="Google Shape;837;p29"/>
          <p:cNvSpPr txBox="1"/>
          <p:nvPr>
            <p:ph idx="10" type="dt"/>
          </p:nvPr>
        </p:nvSpPr>
        <p:spPr>
          <a:xfrm>
            <a:off x="10766565" y="6470075"/>
            <a:ext cx="1146283" cy="37039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2019-2020</a:t>
            </a:r>
            <a:endParaRPr/>
          </a:p>
        </p:txBody>
      </p:sp>
      <p:sp>
        <p:nvSpPr>
          <p:cNvPr id="838" name="Google Shape;838;p29"/>
          <p:cNvSpPr txBox="1"/>
          <p:nvPr/>
        </p:nvSpPr>
        <p:spPr>
          <a:xfrm>
            <a:off x="2694189" y="416291"/>
            <a:ext cx="3041593" cy="705926"/>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168DBA"/>
              </a:buClr>
              <a:buSzPts val="4400"/>
              <a:buFont typeface="Century Gothic"/>
              <a:buNone/>
            </a:pPr>
            <a:r>
              <a:rPr lang="en-US" sz="4400">
                <a:solidFill>
                  <a:srgbClr val="168DBA"/>
                </a:solidFill>
                <a:latin typeface="Century Gothic"/>
                <a:ea typeface="Century Gothic"/>
                <a:cs typeface="Century Gothic"/>
                <a:sym typeface="Century Gothic"/>
              </a:rPr>
              <a:t>Inpainting</a:t>
            </a:r>
            <a:endParaRPr sz="4400">
              <a:solidFill>
                <a:srgbClr val="168DBA"/>
              </a:solidFill>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
          <p:cNvSpPr/>
          <p:nvPr/>
        </p:nvSpPr>
        <p:spPr>
          <a:xfrm>
            <a:off x="1" y="0"/>
            <a:ext cx="4059079"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17" name="Google Shape;217;p3"/>
          <p:cNvSpPr txBox="1"/>
          <p:nvPr>
            <p:ph type="title"/>
          </p:nvPr>
        </p:nvSpPr>
        <p:spPr>
          <a:xfrm>
            <a:off x="1259893" y="3101093"/>
            <a:ext cx="2454052" cy="3029344"/>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1"/>
              </a:buClr>
              <a:buSzPts val="3200"/>
              <a:buFont typeface="Century Gothic"/>
              <a:buNone/>
            </a:pPr>
            <a:r>
              <a:rPr lang="en-US" sz="3200">
                <a:solidFill>
                  <a:schemeClr val="lt1"/>
                </a:solidFill>
              </a:rPr>
              <a:t>Problem statement</a:t>
            </a:r>
            <a:endParaRPr/>
          </a:p>
        </p:txBody>
      </p:sp>
      <p:sp>
        <p:nvSpPr>
          <p:cNvPr id="218" name="Google Shape;218;p3"/>
          <p:cNvSpPr/>
          <p:nvPr/>
        </p:nvSpPr>
        <p:spPr>
          <a:xfrm flipH="1" rot="10800000">
            <a:off x="-159" y="3179901"/>
            <a:ext cx="1098194" cy="514066"/>
          </a:xfrm>
          <a:custGeom>
            <a:rect b="b" l="l" r="r" t="t"/>
            <a:pathLst>
              <a:path extrusionOk="0" h="10168" w="6883">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
          <p:cNvSpPr txBox="1"/>
          <p:nvPr>
            <p:ph idx="12" type="sldNum"/>
          </p:nvPr>
        </p:nvSpPr>
        <p:spPr>
          <a:xfrm>
            <a:off x="0" y="6321142"/>
            <a:ext cx="779767" cy="365125"/>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None/>
            </a:pPr>
            <a:fld id="{00000000-1234-1234-1234-123412341234}" type="slidenum">
              <a:rPr lang="en-US" sz="1900">
                <a:solidFill>
                  <a:srgbClr val="FFFFFF"/>
                </a:solidFill>
              </a:rPr>
              <a:t>‹#›</a:t>
            </a:fld>
            <a:endParaRPr sz="1900">
              <a:solidFill>
                <a:srgbClr val="FFFFFF"/>
              </a:solidFill>
            </a:endParaRPr>
          </a:p>
        </p:txBody>
      </p:sp>
      <p:pic>
        <p:nvPicPr>
          <p:cNvPr descr="C:\Users\user\Desktop\bmsce.png" id="220" name="Google Shape;220;p3"/>
          <p:cNvPicPr preferRelativeResize="0"/>
          <p:nvPr/>
        </p:nvPicPr>
        <p:blipFill rotWithShape="1">
          <a:blip r:embed="rId3">
            <a:alphaModFix/>
          </a:blip>
          <a:srcRect b="0" l="0" r="0" t="0"/>
          <a:stretch/>
        </p:blipFill>
        <p:spPr>
          <a:xfrm>
            <a:off x="10888530" y="122206"/>
            <a:ext cx="1232164" cy="1189851"/>
          </a:xfrm>
          <a:prstGeom prst="rect">
            <a:avLst/>
          </a:prstGeom>
          <a:noFill/>
          <a:ln>
            <a:noFill/>
          </a:ln>
        </p:spPr>
      </p:pic>
      <p:sp>
        <p:nvSpPr>
          <p:cNvPr id="221" name="Google Shape;221;p3"/>
          <p:cNvSpPr/>
          <p:nvPr/>
        </p:nvSpPr>
        <p:spPr>
          <a:xfrm>
            <a:off x="4544291" y="1942283"/>
            <a:ext cx="6747164" cy="341632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chemeClr val="dk1"/>
              </a:buClr>
              <a:buSzPts val="1800"/>
              <a:buFont typeface="Century Gothic"/>
              <a:buNone/>
            </a:pPr>
            <a:r>
              <a:rPr b="0" i="0" lang="en-US" sz="1800" u="none" cap="none" strike="noStrike">
                <a:solidFill>
                  <a:schemeClr val="dk1"/>
                </a:solidFill>
                <a:latin typeface="Century Gothic"/>
                <a:ea typeface="Century Gothic"/>
                <a:cs typeface="Century Gothic"/>
                <a:sym typeface="Century Gothic"/>
              </a:rPr>
              <a:t>To remove occluding objects from images and perform context-aware filling by employing advanced image</a:t>
            </a:r>
            <a:br>
              <a:rPr b="0" i="0" lang="en-US" sz="1800" u="none" cap="none" strike="noStrike">
                <a:solidFill>
                  <a:schemeClr val="dk1"/>
                </a:solidFill>
                <a:latin typeface="Century Gothic"/>
                <a:ea typeface="Century Gothic"/>
                <a:cs typeface="Century Gothic"/>
                <a:sym typeface="Century Gothic"/>
              </a:rPr>
            </a:br>
            <a:r>
              <a:rPr b="0" i="0" lang="en-US" sz="1800" u="none" cap="none" strike="noStrike">
                <a:solidFill>
                  <a:schemeClr val="dk1"/>
                </a:solidFill>
                <a:latin typeface="Century Gothic"/>
                <a:ea typeface="Century Gothic"/>
                <a:cs typeface="Century Gothic"/>
                <a:sym typeface="Century Gothic"/>
              </a:rPr>
              <a:t>processing techniques</a:t>
            </a:r>
            <a:endParaRPr/>
          </a:p>
          <a:p>
            <a:pPr indent="0" lvl="0" marL="0" marR="0" rtl="0" algn="just">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a:p>
            <a:pPr indent="0" lvl="0" marL="0" marR="0" rtl="0" algn="just">
              <a:spcBef>
                <a:spcPts val="0"/>
              </a:spcBef>
              <a:spcAft>
                <a:spcPts val="0"/>
              </a:spcAft>
              <a:buClr>
                <a:schemeClr val="dk1"/>
              </a:buClr>
              <a:buSzPts val="1800"/>
              <a:buFont typeface="Century Gothic"/>
              <a:buNone/>
            </a:pPr>
            <a:r>
              <a:rPr b="0" i="0" lang="en-US" sz="1800" u="none" cap="none" strike="noStrike">
                <a:solidFill>
                  <a:schemeClr val="dk1"/>
                </a:solidFill>
                <a:latin typeface="Century Gothic"/>
                <a:ea typeface="Century Gothic"/>
                <a:cs typeface="Century Gothic"/>
                <a:sym typeface="Century Gothic"/>
              </a:rPr>
              <a:t>This has been achieved by using two successive algorithms:</a:t>
            </a:r>
            <a:endParaRPr/>
          </a:p>
          <a:p>
            <a:pPr indent="-342900" lvl="0" marL="342900" marR="0" rtl="0" algn="just">
              <a:spcBef>
                <a:spcPts val="0"/>
              </a:spcBef>
              <a:spcAft>
                <a:spcPts val="0"/>
              </a:spcAft>
              <a:buClr>
                <a:schemeClr val="dk1"/>
              </a:buClr>
              <a:buSzPts val="1800"/>
              <a:buFont typeface="Century Gothic"/>
              <a:buAutoNum type="arabicPeriod"/>
            </a:pPr>
            <a:r>
              <a:rPr b="0" i="0" lang="en-US" sz="1800" u="none" cap="none" strike="noStrike">
                <a:solidFill>
                  <a:schemeClr val="dk1"/>
                </a:solidFill>
                <a:latin typeface="Century Gothic"/>
                <a:ea typeface="Century Gothic"/>
                <a:cs typeface="Century Gothic"/>
                <a:sym typeface="Century Gothic"/>
              </a:rPr>
              <a:t>Extraction of the fence mask by using wavelet decomposition and morphological operations – </a:t>
            </a:r>
            <a:r>
              <a:rPr b="1" i="0" lang="en-US" sz="1800" u="none" cap="none" strike="noStrike">
                <a:solidFill>
                  <a:schemeClr val="dk1"/>
                </a:solidFill>
                <a:latin typeface="Century Gothic"/>
                <a:ea typeface="Century Gothic"/>
                <a:cs typeface="Century Gothic"/>
                <a:sym typeface="Century Gothic"/>
              </a:rPr>
              <a:t>Defencing</a:t>
            </a:r>
            <a:endParaRPr/>
          </a:p>
          <a:p>
            <a:pPr indent="-228600" lvl="0" marL="342900" marR="0" rtl="0" algn="just">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a:p>
            <a:pPr indent="-342900" lvl="0" marL="342900" marR="0" rtl="0" algn="just">
              <a:spcBef>
                <a:spcPts val="0"/>
              </a:spcBef>
              <a:spcAft>
                <a:spcPts val="0"/>
              </a:spcAft>
              <a:buClr>
                <a:schemeClr val="dk1"/>
              </a:buClr>
              <a:buSzPts val="1800"/>
              <a:buFont typeface="Century Gothic"/>
              <a:buAutoNum type="arabicPeriod"/>
            </a:pPr>
            <a:r>
              <a:rPr b="0" i="0" lang="en-US" sz="1800" u="none" cap="none" strike="noStrike">
                <a:solidFill>
                  <a:schemeClr val="dk1"/>
                </a:solidFill>
                <a:latin typeface="Century Gothic"/>
                <a:ea typeface="Century Gothic"/>
                <a:cs typeface="Century Gothic"/>
                <a:sym typeface="Century Gothic"/>
              </a:rPr>
              <a:t>Exemplar based filling of the mask with most appropriate pixels - </a:t>
            </a:r>
            <a:r>
              <a:rPr b="1" i="0" lang="en-US" sz="1800" u="none" cap="none" strike="noStrike">
                <a:solidFill>
                  <a:schemeClr val="dk1"/>
                </a:solidFill>
                <a:latin typeface="Century Gothic"/>
                <a:ea typeface="Century Gothic"/>
                <a:cs typeface="Century Gothic"/>
                <a:sym typeface="Century Gothic"/>
              </a:rPr>
              <a:t>Inpainting</a:t>
            </a:r>
            <a:endParaRPr/>
          </a:p>
        </p:txBody>
      </p:sp>
      <p:sp>
        <p:nvSpPr>
          <p:cNvPr id="222" name="Google Shape;222;p3"/>
          <p:cNvSpPr txBox="1"/>
          <p:nvPr>
            <p:ph idx="11" type="ftr"/>
          </p:nvPr>
        </p:nvSpPr>
        <p:spPr>
          <a:xfrm>
            <a:off x="4063476" y="6475446"/>
            <a:ext cx="655068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Removal of Occluding fences from an image               Dept of CSE, BMSCE</a:t>
            </a:r>
            <a:endParaRPr/>
          </a:p>
        </p:txBody>
      </p:sp>
      <p:sp>
        <p:nvSpPr>
          <p:cNvPr id="223" name="Google Shape;223;p3"/>
          <p:cNvSpPr txBox="1"/>
          <p:nvPr>
            <p:ph idx="10" type="dt"/>
          </p:nvPr>
        </p:nvSpPr>
        <p:spPr>
          <a:xfrm>
            <a:off x="10766565" y="6470075"/>
            <a:ext cx="1146283" cy="37039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2019-2020</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C4DCE3"/>
            </a:gs>
          </a:gsLst>
          <a:lin ang="5400000" scaled="0"/>
        </a:gradFill>
      </p:bgPr>
    </p:bg>
    <p:spTree>
      <p:nvGrpSpPr>
        <p:cNvPr id="842" name="Shape 842"/>
        <p:cNvGrpSpPr/>
        <p:nvPr/>
      </p:nvGrpSpPr>
      <p:grpSpPr>
        <a:xfrm>
          <a:off x="0" y="0"/>
          <a:ext cx="0" cy="0"/>
          <a:chOff x="0" y="0"/>
          <a:chExt cx="0" cy="0"/>
        </a:xfrm>
      </p:grpSpPr>
      <p:sp>
        <p:nvSpPr>
          <p:cNvPr id="843" name="Google Shape;843;p30"/>
          <p:cNvSpPr/>
          <p:nvPr/>
        </p:nvSpPr>
        <p:spPr>
          <a:xfrm>
            <a:off x="1" y="0"/>
            <a:ext cx="4059079"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844" name="Google Shape;844;p30"/>
          <p:cNvSpPr txBox="1"/>
          <p:nvPr>
            <p:ph type="title"/>
          </p:nvPr>
        </p:nvSpPr>
        <p:spPr>
          <a:xfrm>
            <a:off x="1259893" y="3101093"/>
            <a:ext cx="2454052" cy="3029344"/>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1"/>
              </a:buClr>
              <a:buSzPts val="3200"/>
              <a:buFont typeface="Century Gothic"/>
              <a:buNone/>
            </a:pPr>
            <a:r>
              <a:rPr lang="en-US" sz="3200">
                <a:solidFill>
                  <a:schemeClr val="lt1"/>
                </a:solidFill>
              </a:rPr>
              <a:t>Conclusion</a:t>
            </a:r>
            <a:endParaRPr/>
          </a:p>
        </p:txBody>
      </p:sp>
      <p:sp>
        <p:nvSpPr>
          <p:cNvPr id="845" name="Google Shape;845;p30"/>
          <p:cNvSpPr/>
          <p:nvPr/>
        </p:nvSpPr>
        <p:spPr>
          <a:xfrm flipH="1" rot="10800000">
            <a:off x="-159" y="3179901"/>
            <a:ext cx="1098194" cy="514066"/>
          </a:xfrm>
          <a:custGeom>
            <a:rect b="b" l="l" r="r" t="t"/>
            <a:pathLst>
              <a:path extrusionOk="0" h="10168" w="6883">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0"/>
          <p:cNvSpPr txBox="1"/>
          <p:nvPr>
            <p:ph idx="12" type="sldNum"/>
          </p:nvPr>
        </p:nvSpPr>
        <p:spPr>
          <a:xfrm>
            <a:off x="0" y="6307287"/>
            <a:ext cx="779767" cy="365125"/>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None/>
            </a:pPr>
            <a:fld id="{00000000-1234-1234-1234-123412341234}" type="slidenum">
              <a:rPr lang="en-US" sz="1900">
                <a:solidFill>
                  <a:srgbClr val="FFFFFF"/>
                </a:solidFill>
              </a:rPr>
              <a:t>‹#›</a:t>
            </a:fld>
            <a:endParaRPr sz="1900">
              <a:solidFill>
                <a:srgbClr val="FFFFFF"/>
              </a:solidFill>
            </a:endParaRPr>
          </a:p>
        </p:txBody>
      </p:sp>
      <p:sp>
        <p:nvSpPr>
          <p:cNvPr id="847" name="Google Shape;847;p30"/>
          <p:cNvSpPr/>
          <p:nvPr/>
        </p:nvSpPr>
        <p:spPr>
          <a:xfrm>
            <a:off x="4795736" y="0"/>
            <a:ext cx="7396264" cy="6858000"/>
          </a:xfrm>
          <a:prstGeom prst="rect">
            <a:avLst/>
          </a:prstGeom>
          <a:gradFill>
            <a:gsLst>
              <a:gs pos="0">
                <a:srgbClr val="FFFFFF"/>
              </a:gs>
              <a:gs pos="100000">
                <a:srgbClr val="C4DCE3"/>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848" name="Google Shape;848;p30"/>
          <p:cNvSpPr txBox="1"/>
          <p:nvPr>
            <p:ph idx="1" type="body"/>
          </p:nvPr>
        </p:nvSpPr>
        <p:spPr>
          <a:xfrm>
            <a:off x="4706578" y="589722"/>
            <a:ext cx="6798033" cy="5321500"/>
          </a:xfrm>
          <a:prstGeom prst="rect">
            <a:avLst/>
          </a:prstGeom>
          <a:noFill/>
          <a:ln>
            <a:noFill/>
          </a:ln>
        </p:spPr>
        <p:txBody>
          <a:bodyPr anchorCtr="0" anchor="ctr" bIns="45700" lIns="91425" spcFirstLastPara="1" rIns="91425" wrap="square" tIns="45700">
            <a:normAutofit/>
          </a:bodyPr>
          <a:lstStyle/>
          <a:p>
            <a:pPr indent="-342900" lvl="0" marL="342900" rtl="0" algn="l">
              <a:spcBef>
                <a:spcPts val="0"/>
              </a:spcBef>
              <a:spcAft>
                <a:spcPts val="0"/>
              </a:spcAft>
              <a:buSzPts val="1800"/>
              <a:buNone/>
            </a:pPr>
            <a:r>
              <a:rPr lang="en-US"/>
              <a:t>This project improves on existing systems by automating the process of detecting and inpainting over fences and optimising the algorithm to produce faster and better visual results by applying complex mathematics and algorithms.</a:t>
            </a:r>
            <a:endParaRPr/>
          </a:p>
          <a:p>
            <a:pPr indent="-342900" lvl="0" marL="342900" rtl="0" algn="l">
              <a:spcBef>
                <a:spcPts val="600"/>
              </a:spcBef>
              <a:spcAft>
                <a:spcPts val="0"/>
              </a:spcAft>
              <a:buSzPts val="1800"/>
              <a:buNone/>
            </a:pPr>
            <a:r>
              <a:rPr lang="en-US"/>
              <a:t>It potentially saves hours of work if handled manually. We hope this tool is incorporated into the mainstream set of tools that are used professionally and that image processing experts contribute to make it even more effective.</a:t>
            </a:r>
            <a:endParaRPr/>
          </a:p>
        </p:txBody>
      </p:sp>
      <p:pic>
        <p:nvPicPr>
          <p:cNvPr descr="C:\Users\user\Desktop\bmsce.png" id="849" name="Google Shape;849;p30"/>
          <p:cNvPicPr preferRelativeResize="0"/>
          <p:nvPr/>
        </p:nvPicPr>
        <p:blipFill rotWithShape="1">
          <a:blip r:embed="rId3">
            <a:alphaModFix/>
          </a:blip>
          <a:srcRect b="0" l="0" r="0" t="0"/>
          <a:stretch/>
        </p:blipFill>
        <p:spPr>
          <a:xfrm>
            <a:off x="10888530" y="122206"/>
            <a:ext cx="1232164" cy="1189851"/>
          </a:xfrm>
          <a:prstGeom prst="rect">
            <a:avLst/>
          </a:prstGeom>
          <a:noFill/>
          <a:ln>
            <a:noFill/>
          </a:ln>
        </p:spPr>
      </p:pic>
      <p:sp>
        <p:nvSpPr>
          <p:cNvPr id="850" name="Google Shape;850;p30"/>
          <p:cNvSpPr txBox="1"/>
          <p:nvPr>
            <p:ph idx="11" type="ftr"/>
          </p:nvPr>
        </p:nvSpPr>
        <p:spPr>
          <a:xfrm>
            <a:off x="4063476" y="6475446"/>
            <a:ext cx="655068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Removal of Occluding fences from an image               Dept of CSE, BMSCE</a:t>
            </a:r>
            <a:endParaRPr/>
          </a:p>
        </p:txBody>
      </p:sp>
      <p:sp>
        <p:nvSpPr>
          <p:cNvPr id="851" name="Google Shape;851;p30"/>
          <p:cNvSpPr txBox="1"/>
          <p:nvPr>
            <p:ph idx="10" type="dt"/>
          </p:nvPr>
        </p:nvSpPr>
        <p:spPr>
          <a:xfrm>
            <a:off x="10766565" y="6470075"/>
            <a:ext cx="1146283" cy="37039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2019-2020</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C4DCE3"/>
            </a:gs>
          </a:gsLst>
          <a:lin ang="5400000" scaled="0"/>
        </a:gradFill>
      </p:bgPr>
    </p:bg>
    <p:spTree>
      <p:nvGrpSpPr>
        <p:cNvPr id="855" name="Shape 855"/>
        <p:cNvGrpSpPr/>
        <p:nvPr/>
      </p:nvGrpSpPr>
      <p:grpSpPr>
        <a:xfrm>
          <a:off x="0" y="0"/>
          <a:ext cx="0" cy="0"/>
          <a:chOff x="0" y="0"/>
          <a:chExt cx="0" cy="0"/>
        </a:xfrm>
      </p:grpSpPr>
      <p:sp>
        <p:nvSpPr>
          <p:cNvPr id="856" name="Google Shape;856;p31"/>
          <p:cNvSpPr/>
          <p:nvPr/>
        </p:nvSpPr>
        <p:spPr>
          <a:xfrm>
            <a:off x="1" y="0"/>
            <a:ext cx="4059079"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857" name="Google Shape;857;p31"/>
          <p:cNvSpPr txBox="1"/>
          <p:nvPr>
            <p:ph type="title"/>
          </p:nvPr>
        </p:nvSpPr>
        <p:spPr>
          <a:xfrm>
            <a:off x="963358" y="2881878"/>
            <a:ext cx="3200904" cy="3029344"/>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1"/>
              </a:buClr>
              <a:buSzPts val="3200"/>
              <a:buFont typeface="Century Gothic"/>
              <a:buNone/>
            </a:pPr>
            <a:r>
              <a:rPr lang="en-US" sz="3200">
                <a:solidFill>
                  <a:schemeClr val="lt1"/>
                </a:solidFill>
              </a:rPr>
              <a:t>Future Enhancements</a:t>
            </a:r>
            <a:endParaRPr/>
          </a:p>
        </p:txBody>
      </p:sp>
      <p:sp>
        <p:nvSpPr>
          <p:cNvPr id="858" name="Google Shape;858;p31"/>
          <p:cNvSpPr/>
          <p:nvPr/>
        </p:nvSpPr>
        <p:spPr>
          <a:xfrm flipH="1" rot="10800000">
            <a:off x="-159" y="3179901"/>
            <a:ext cx="1098194" cy="514066"/>
          </a:xfrm>
          <a:custGeom>
            <a:rect b="b" l="l" r="r" t="t"/>
            <a:pathLst>
              <a:path extrusionOk="0" h="10168" w="6883">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1"/>
          <p:cNvSpPr txBox="1"/>
          <p:nvPr>
            <p:ph idx="12" type="sldNum"/>
          </p:nvPr>
        </p:nvSpPr>
        <p:spPr>
          <a:xfrm>
            <a:off x="0" y="6312766"/>
            <a:ext cx="779767" cy="365125"/>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None/>
            </a:pPr>
            <a:fld id="{00000000-1234-1234-1234-123412341234}" type="slidenum">
              <a:rPr lang="en-US" sz="1900">
                <a:solidFill>
                  <a:srgbClr val="FFFFFF"/>
                </a:solidFill>
              </a:rPr>
              <a:t>‹#›</a:t>
            </a:fld>
            <a:endParaRPr sz="1900">
              <a:solidFill>
                <a:srgbClr val="FFFFFF"/>
              </a:solidFill>
            </a:endParaRPr>
          </a:p>
        </p:txBody>
      </p:sp>
      <p:sp>
        <p:nvSpPr>
          <p:cNvPr id="860" name="Google Shape;860;p31"/>
          <p:cNvSpPr/>
          <p:nvPr/>
        </p:nvSpPr>
        <p:spPr>
          <a:xfrm>
            <a:off x="4795736" y="0"/>
            <a:ext cx="7396264" cy="6858000"/>
          </a:xfrm>
          <a:prstGeom prst="rect">
            <a:avLst/>
          </a:prstGeom>
          <a:gradFill>
            <a:gsLst>
              <a:gs pos="0">
                <a:srgbClr val="FFFFFF"/>
              </a:gs>
              <a:gs pos="100000">
                <a:srgbClr val="C4DCE3"/>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861" name="Google Shape;861;p31"/>
          <p:cNvSpPr txBox="1"/>
          <p:nvPr>
            <p:ph idx="1" type="body"/>
          </p:nvPr>
        </p:nvSpPr>
        <p:spPr>
          <a:xfrm>
            <a:off x="4706578" y="589722"/>
            <a:ext cx="6798033" cy="5321500"/>
          </a:xfrm>
          <a:prstGeom prst="rect">
            <a:avLst/>
          </a:prstGeom>
          <a:noFill/>
          <a:ln>
            <a:noFill/>
          </a:ln>
        </p:spPr>
        <p:txBody>
          <a:bodyPr anchorCtr="0" anchor="ctr" bIns="45700" lIns="91425" spcFirstLastPara="1" rIns="91425" wrap="square" tIns="45700">
            <a:normAutofit/>
          </a:bodyPr>
          <a:lstStyle/>
          <a:p>
            <a:pPr indent="-342900" lvl="0" marL="342900" rtl="0" algn="l">
              <a:spcBef>
                <a:spcPts val="0"/>
              </a:spcBef>
              <a:spcAft>
                <a:spcPts val="0"/>
              </a:spcAft>
              <a:buSzPts val="1800"/>
              <a:buChar char="🠶"/>
            </a:pPr>
            <a:r>
              <a:rPr lang="en-US"/>
              <a:t>Improve on the accuracy of the fence mask, especially with low resolution images</a:t>
            </a:r>
            <a:endParaRPr/>
          </a:p>
          <a:p>
            <a:pPr indent="-342900" lvl="0" marL="342900" rtl="0" algn="l">
              <a:spcBef>
                <a:spcPts val="1000"/>
              </a:spcBef>
              <a:spcAft>
                <a:spcPts val="0"/>
              </a:spcAft>
              <a:buSzPts val="1800"/>
              <a:buChar char="🠶"/>
            </a:pPr>
            <a:r>
              <a:rPr lang="en-US"/>
              <a:t>Increase the efficiency of the inpainting algorithm</a:t>
            </a:r>
            <a:endParaRPr/>
          </a:p>
          <a:p>
            <a:pPr indent="-342900" lvl="0" marL="342900" rtl="0" algn="l">
              <a:spcBef>
                <a:spcPts val="1000"/>
              </a:spcBef>
              <a:spcAft>
                <a:spcPts val="0"/>
              </a:spcAft>
              <a:buSzPts val="1800"/>
              <a:buChar char="🠶"/>
            </a:pPr>
            <a:r>
              <a:rPr lang="en-US"/>
              <a:t>Try to reduce the number of variable factors involved in producing the fence mask</a:t>
            </a:r>
            <a:endParaRPr/>
          </a:p>
          <a:p>
            <a:pPr indent="-342900" lvl="0" marL="342900" rtl="0" algn="l">
              <a:spcBef>
                <a:spcPts val="1000"/>
              </a:spcBef>
              <a:spcAft>
                <a:spcPts val="0"/>
              </a:spcAft>
              <a:buSzPts val="1800"/>
              <a:buChar char="🠶"/>
            </a:pPr>
            <a:r>
              <a:rPr lang="en-US"/>
              <a:t>Remove dependency on controlled illumination level</a:t>
            </a:r>
            <a:endParaRPr/>
          </a:p>
        </p:txBody>
      </p:sp>
      <p:pic>
        <p:nvPicPr>
          <p:cNvPr descr="C:\Users\user\Desktop\bmsce.png" id="862" name="Google Shape;862;p31"/>
          <p:cNvPicPr preferRelativeResize="0"/>
          <p:nvPr/>
        </p:nvPicPr>
        <p:blipFill rotWithShape="1">
          <a:blip r:embed="rId3">
            <a:alphaModFix/>
          </a:blip>
          <a:srcRect b="0" l="0" r="0" t="0"/>
          <a:stretch/>
        </p:blipFill>
        <p:spPr>
          <a:xfrm>
            <a:off x="10888530" y="122206"/>
            <a:ext cx="1232164" cy="1189851"/>
          </a:xfrm>
          <a:prstGeom prst="rect">
            <a:avLst/>
          </a:prstGeom>
          <a:noFill/>
          <a:ln>
            <a:noFill/>
          </a:ln>
        </p:spPr>
      </p:pic>
      <p:sp>
        <p:nvSpPr>
          <p:cNvPr id="863" name="Google Shape;863;p31"/>
          <p:cNvSpPr txBox="1"/>
          <p:nvPr>
            <p:ph idx="11" type="ftr"/>
          </p:nvPr>
        </p:nvSpPr>
        <p:spPr>
          <a:xfrm>
            <a:off x="4063476" y="6475446"/>
            <a:ext cx="655068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Removal of Occluding fences from an image               Dept of CSE, BMSCE</a:t>
            </a:r>
            <a:endParaRPr/>
          </a:p>
        </p:txBody>
      </p:sp>
      <p:sp>
        <p:nvSpPr>
          <p:cNvPr id="864" name="Google Shape;864;p31"/>
          <p:cNvSpPr txBox="1"/>
          <p:nvPr>
            <p:ph idx="10" type="dt"/>
          </p:nvPr>
        </p:nvSpPr>
        <p:spPr>
          <a:xfrm>
            <a:off x="10766565" y="6470075"/>
            <a:ext cx="1146283" cy="37039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2019-2020</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C4DCE3"/>
            </a:gs>
          </a:gsLst>
          <a:lin ang="5400000" scaled="0"/>
        </a:gradFill>
      </p:bgPr>
    </p:bg>
    <p:spTree>
      <p:nvGrpSpPr>
        <p:cNvPr id="868" name="Shape 868"/>
        <p:cNvGrpSpPr/>
        <p:nvPr/>
      </p:nvGrpSpPr>
      <p:grpSpPr>
        <a:xfrm>
          <a:off x="0" y="0"/>
          <a:ext cx="0" cy="0"/>
          <a:chOff x="0" y="0"/>
          <a:chExt cx="0" cy="0"/>
        </a:xfrm>
      </p:grpSpPr>
      <p:sp>
        <p:nvSpPr>
          <p:cNvPr id="869" name="Google Shape;869;p32"/>
          <p:cNvSpPr/>
          <p:nvPr/>
        </p:nvSpPr>
        <p:spPr>
          <a:xfrm>
            <a:off x="1" y="0"/>
            <a:ext cx="4059079"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870" name="Google Shape;870;p32"/>
          <p:cNvSpPr txBox="1"/>
          <p:nvPr>
            <p:ph type="title"/>
          </p:nvPr>
        </p:nvSpPr>
        <p:spPr>
          <a:xfrm>
            <a:off x="1259893" y="3101093"/>
            <a:ext cx="2454052" cy="3029344"/>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1"/>
              </a:buClr>
              <a:buSzPts val="3200"/>
              <a:buFont typeface="Century Gothic"/>
              <a:buNone/>
            </a:pPr>
            <a:r>
              <a:rPr lang="en-US" sz="3200">
                <a:solidFill>
                  <a:schemeClr val="lt1"/>
                </a:solidFill>
              </a:rPr>
              <a:t>References</a:t>
            </a:r>
            <a:endParaRPr/>
          </a:p>
        </p:txBody>
      </p:sp>
      <p:sp>
        <p:nvSpPr>
          <p:cNvPr id="871" name="Google Shape;871;p32"/>
          <p:cNvSpPr/>
          <p:nvPr/>
        </p:nvSpPr>
        <p:spPr>
          <a:xfrm flipH="1" rot="10800000">
            <a:off x="-159" y="3179901"/>
            <a:ext cx="1098194" cy="514066"/>
          </a:xfrm>
          <a:custGeom>
            <a:rect b="b" l="l" r="r" t="t"/>
            <a:pathLst>
              <a:path extrusionOk="0" h="10168" w="6883">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2"/>
          <p:cNvSpPr txBox="1"/>
          <p:nvPr>
            <p:ph idx="1" type="body"/>
          </p:nvPr>
        </p:nvSpPr>
        <p:spPr>
          <a:xfrm>
            <a:off x="4322618" y="1153553"/>
            <a:ext cx="6987647" cy="4844802"/>
          </a:xfrm>
          <a:prstGeom prst="rect">
            <a:avLst/>
          </a:prstGeom>
          <a:noFill/>
          <a:ln>
            <a:noFill/>
          </a:ln>
        </p:spPr>
        <p:txBody>
          <a:bodyPr anchorCtr="0" anchor="ctr" bIns="45700" lIns="91425" spcFirstLastPara="1" rIns="91425" wrap="square" tIns="45700">
            <a:noAutofit/>
          </a:bodyPr>
          <a:lstStyle/>
          <a:p>
            <a:pPr indent="-228600" lvl="0" marL="342900" rtl="0" algn="just">
              <a:spcBef>
                <a:spcPts val="0"/>
              </a:spcBef>
              <a:spcAft>
                <a:spcPts val="0"/>
              </a:spcAft>
              <a:buClr>
                <a:schemeClr val="dk1"/>
              </a:buClr>
              <a:buSzPts val="1800"/>
              <a:buNone/>
            </a:pPr>
            <a:r>
              <a:rPr lang="en-US" sz="1400"/>
              <a:t>[1] Liu, Yanxi, Tamara Belkina, James H Hays and Roberto Lublinerman (2008). Image de-fencing. In: Proc. IEEEConf. Computer Vision and Pattern Recognition. pp. 1–8.</a:t>
            </a:r>
            <a:endParaRPr/>
          </a:p>
          <a:p>
            <a:pPr indent="-228600" lvl="0" marL="342900" rtl="0" algn="just">
              <a:spcBef>
                <a:spcPts val="0"/>
              </a:spcBef>
              <a:spcAft>
                <a:spcPts val="0"/>
              </a:spcAft>
              <a:buClr>
                <a:schemeClr val="dk1"/>
              </a:buClr>
              <a:buSzPts val="1800"/>
              <a:buNone/>
            </a:pPr>
            <a:r>
              <a:rPr lang="en-US" sz="1400"/>
              <a:t>[2] J. Yang, J. Wang, L. Liu, and C. Hou, “RIFO: Restor-ing images with fence occlusions,” in Proc. 2015 IEEE17th International Workshop on Multimedia Signal Pro-cessing (MMSP) (Xiamen, China, 2015), pp. 1–6.</a:t>
            </a:r>
            <a:endParaRPr/>
          </a:p>
          <a:p>
            <a:pPr indent="-228600" lvl="0" marL="342900" rtl="0" algn="just">
              <a:spcBef>
                <a:spcPts val="0"/>
              </a:spcBef>
              <a:spcAft>
                <a:spcPts val="0"/>
              </a:spcAft>
              <a:buClr>
                <a:schemeClr val="dk1"/>
              </a:buClr>
              <a:buSzPts val="1800"/>
              <a:buNone/>
            </a:pPr>
            <a:r>
              <a:rPr lang="en-US" sz="1400"/>
              <a:t>[3] Y. Mu, W. Liu, and S. Yan, “Video de-fencing,” IEEE Trans. Circts. Sys. Vid. Tech., vol. 24, no. 7, pp. 1111–1121, 2014.</a:t>
            </a:r>
            <a:endParaRPr/>
          </a:p>
          <a:p>
            <a:pPr indent="-228600" lvl="0" marL="342900" rtl="0" algn="just">
              <a:spcBef>
                <a:spcPts val="0"/>
              </a:spcBef>
              <a:spcAft>
                <a:spcPts val="0"/>
              </a:spcAft>
              <a:buClr>
                <a:schemeClr val="dk1"/>
              </a:buClr>
              <a:buSzPts val="1800"/>
              <a:buNone/>
            </a:pPr>
            <a:r>
              <a:rPr lang="en-US" sz="1400"/>
              <a:t>[4] Chenduo Huang &amp; Koki Yoshida, (2017). Evaluations of Image Completion Algorithms: Exemplar-Based Inpainting vs.Deep Convolutional GAN. Stanford University.</a:t>
            </a:r>
            <a:endParaRPr/>
          </a:p>
          <a:p>
            <a:pPr indent="-228600" lvl="0" marL="342900" rtl="0" algn="just">
              <a:spcBef>
                <a:spcPts val="0"/>
              </a:spcBef>
              <a:spcAft>
                <a:spcPts val="0"/>
              </a:spcAft>
              <a:buClr>
                <a:schemeClr val="dk1"/>
              </a:buClr>
              <a:buSzPts val="1800"/>
              <a:buNone/>
            </a:pPr>
            <a:r>
              <a:rPr lang="en-US" sz="1400"/>
              <a:t>[5] A. Criminisi, P. Perez, and K. Toyama, “Region filling and object removal by exemplar-based image inpainting,” IEEE Trans. Image Process., vol. 13, no. 9, pp.1200–1212, 2004.</a:t>
            </a:r>
            <a:endParaRPr/>
          </a:p>
          <a:p>
            <a:pPr indent="-228600" lvl="0" marL="342900" rtl="0" algn="just">
              <a:spcBef>
                <a:spcPts val="0"/>
              </a:spcBef>
              <a:spcAft>
                <a:spcPts val="0"/>
              </a:spcAft>
              <a:buClr>
                <a:schemeClr val="dk1"/>
              </a:buClr>
              <a:buSzPts val="1800"/>
              <a:buNone/>
            </a:pPr>
            <a:r>
              <a:rPr lang="en-US" sz="1400"/>
              <a:t>[6] Hettiarachchi, Randima &amp; Peters, James &amp; Bruce, Niel. (2014). Fence-like Quasi-periodic Texture Detection in Images. Theory and Applications of Mathematics &amp; Computer Science. 4.</a:t>
            </a:r>
            <a:endParaRPr/>
          </a:p>
        </p:txBody>
      </p:sp>
      <p:sp>
        <p:nvSpPr>
          <p:cNvPr id="873" name="Google Shape;873;p32"/>
          <p:cNvSpPr txBox="1"/>
          <p:nvPr>
            <p:ph idx="12" type="sldNum"/>
          </p:nvPr>
        </p:nvSpPr>
        <p:spPr>
          <a:xfrm>
            <a:off x="0" y="6318270"/>
            <a:ext cx="7797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C:\Users\user\Desktop\bmsce.png" id="874" name="Google Shape;874;p32"/>
          <p:cNvPicPr preferRelativeResize="0"/>
          <p:nvPr/>
        </p:nvPicPr>
        <p:blipFill rotWithShape="1">
          <a:blip r:embed="rId3">
            <a:alphaModFix/>
          </a:blip>
          <a:srcRect b="0" l="0" r="0" t="0"/>
          <a:stretch/>
        </p:blipFill>
        <p:spPr>
          <a:xfrm>
            <a:off x="10888530" y="122206"/>
            <a:ext cx="1232164" cy="1189851"/>
          </a:xfrm>
          <a:prstGeom prst="rect">
            <a:avLst/>
          </a:prstGeom>
          <a:noFill/>
          <a:ln>
            <a:noFill/>
          </a:ln>
        </p:spPr>
      </p:pic>
      <p:sp>
        <p:nvSpPr>
          <p:cNvPr id="875" name="Google Shape;875;p32"/>
          <p:cNvSpPr txBox="1"/>
          <p:nvPr>
            <p:ph idx="11" type="ftr"/>
          </p:nvPr>
        </p:nvSpPr>
        <p:spPr>
          <a:xfrm>
            <a:off x="4063476" y="6475446"/>
            <a:ext cx="655068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Removal of Occluding fences from an image               Dept of CSE, BMSCE</a:t>
            </a:r>
            <a:endParaRPr/>
          </a:p>
        </p:txBody>
      </p:sp>
      <p:sp>
        <p:nvSpPr>
          <p:cNvPr id="876" name="Google Shape;876;p32"/>
          <p:cNvSpPr txBox="1"/>
          <p:nvPr>
            <p:ph idx="10" type="dt"/>
          </p:nvPr>
        </p:nvSpPr>
        <p:spPr>
          <a:xfrm>
            <a:off x="10766565" y="6470075"/>
            <a:ext cx="1146283" cy="37039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2019-2020</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C4DCE3"/>
            </a:gs>
          </a:gsLst>
          <a:lin ang="5400000" scaled="0"/>
        </a:gradFill>
      </p:bgPr>
    </p:bg>
    <p:spTree>
      <p:nvGrpSpPr>
        <p:cNvPr id="880" name="Shape 880"/>
        <p:cNvGrpSpPr/>
        <p:nvPr/>
      </p:nvGrpSpPr>
      <p:grpSpPr>
        <a:xfrm>
          <a:off x="0" y="0"/>
          <a:ext cx="0" cy="0"/>
          <a:chOff x="0" y="0"/>
          <a:chExt cx="0" cy="0"/>
        </a:xfrm>
      </p:grpSpPr>
      <p:grpSp>
        <p:nvGrpSpPr>
          <p:cNvPr id="881" name="Google Shape;881;p33"/>
          <p:cNvGrpSpPr/>
          <p:nvPr/>
        </p:nvGrpSpPr>
        <p:grpSpPr>
          <a:xfrm>
            <a:off x="9" y="228600"/>
            <a:ext cx="2851523" cy="6638625"/>
            <a:chOff x="2487613" y="285750"/>
            <a:chExt cx="2428875" cy="5654676"/>
          </a:xfrm>
        </p:grpSpPr>
        <p:sp>
          <p:nvSpPr>
            <p:cNvPr id="882" name="Google Shape;882;p33"/>
            <p:cNvSpPr/>
            <p:nvPr/>
          </p:nvSpPr>
          <p:spPr>
            <a:xfrm>
              <a:off x="2487613" y="2284413"/>
              <a:ext cx="85725" cy="533400"/>
            </a:xfrm>
            <a:custGeom>
              <a:rect b="b" l="l" r="r" t="t"/>
              <a:pathLst>
                <a:path extrusionOk="0" h="136" w="22">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3"/>
            <p:cNvSpPr/>
            <p:nvPr/>
          </p:nvSpPr>
          <p:spPr>
            <a:xfrm>
              <a:off x="2597151" y="2779713"/>
              <a:ext cx="550863" cy="1978025"/>
            </a:xfrm>
            <a:custGeom>
              <a:rect b="b" l="l" r="r" t="t"/>
              <a:pathLst>
                <a:path extrusionOk="0" h="504" w="14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3"/>
            <p:cNvSpPr/>
            <p:nvPr/>
          </p:nvSpPr>
          <p:spPr>
            <a:xfrm>
              <a:off x="3175001" y="4730750"/>
              <a:ext cx="519113" cy="1209675"/>
            </a:xfrm>
            <a:custGeom>
              <a:rect b="b" l="l" r="r" t="t"/>
              <a:pathLst>
                <a:path extrusionOk="0" h="308" w="132">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3"/>
            <p:cNvSpPr/>
            <p:nvPr/>
          </p:nvSpPr>
          <p:spPr>
            <a:xfrm>
              <a:off x="3305176" y="5630863"/>
              <a:ext cx="146050" cy="309563"/>
            </a:xfrm>
            <a:custGeom>
              <a:rect b="b" l="l" r="r" t="t"/>
              <a:pathLst>
                <a:path extrusionOk="0" h="79" w="37">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3"/>
            <p:cNvSpPr/>
            <p:nvPr/>
          </p:nvSpPr>
          <p:spPr>
            <a:xfrm>
              <a:off x="2573338" y="2817813"/>
              <a:ext cx="700088" cy="2835275"/>
            </a:xfrm>
            <a:custGeom>
              <a:rect b="b" l="l" r="r" t="t"/>
              <a:pathLst>
                <a:path extrusionOk="0" h="722" w="178">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3"/>
            <p:cNvSpPr/>
            <p:nvPr/>
          </p:nvSpPr>
          <p:spPr>
            <a:xfrm>
              <a:off x="2506663" y="285750"/>
              <a:ext cx="90488" cy="2493963"/>
            </a:xfrm>
            <a:custGeom>
              <a:rect b="b" l="l" r="r" t="t"/>
              <a:pathLst>
                <a:path extrusionOk="0" h="635" w="23">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3"/>
            <p:cNvSpPr/>
            <p:nvPr/>
          </p:nvSpPr>
          <p:spPr>
            <a:xfrm>
              <a:off x="2554288" y="2598738"/>
              <a:ext cx="66675" cy="420688"/>
            </a:xfrm>
            <a:custGeom>
              <a:rect b="b" l="l" r="r" t="t"/>
              <a:pathLst>
                <a:path extrusionOk="0" h="107" w="1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3"/>
            <p:cNvSpPr/>
            <p:nvPr/>
          </p:nvSpPr>
          <p:spPr>
            <a:xfrm>
              <a:off x="3143251" y="4757738"/>
              <a:ext cx="161925" cy="873125"/>
            </a:xfrm>
            <a:custGeom>
              <a:rect b="b" l="l" r="r" t="t"/>
              <a:pathLst>
                <a:path extrusionOk="0" h="222" w="41">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3"/>
            <p:cNvSpPr/>
            <p:nvPr/>
          </p:nvSpPr>
          <p:spPr>
            <a:xfrm>
              <a:off x="3148013" y="1282700"/>
              <a:ext cx="1768475" cy="3448050"/>
            </a:xfrm>
            <a:custGeom>
              <a:rect b="b" l="l" r="r" t="t"/>
              <a:pathLst>
                <a:path extrusionOk="0" h="878" w="45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3"/>
            <p:cNvSpPr/>
            <p:nvPr/>
          </p:nvSpPr>
          <p:spPr>
            <a:xfrm>
              <a:off x="3273426" y="5653088"/>
              <a:ext cx="138113" cy="287338"/>
            </a:xfrm>
            <a:custGeom>
              <a:rect b="b" l="l" r="r" t="t"/>
              <a:pathLst>
                <a:path extrusionOk="0" h="73" w="35">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3"/>
            <p:cNvSpPr/>
            <p:nvPr/>
          </p:nvSpPr>
          <p:spPr>
            <a:xfrm>
              <a:off x="3143251" y="4656138"/>
              <a:ext cx="31750" cy="188913"/>
            </a:xfrm>
            <a:custGeom>
              <a:rect b="b" l="l" r="r" t="t"/>
              <a:pathLst>
                <a:path extrusionOk="0" h="48" w="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3"/>
            <p:cNvSpPr/>
            <p:nvPr/>
          </p:nvSpPr>
          <p:spPr>
            <a:xfrm>
              <a:off x="3211513" y="5410200"/>
              <a:ext cx="203200" cy="530225"/>
            </a:xfrm>
            <a:custGeom>
              <a:rect b="b" l="l" r="r" t="t"/>
              <a:pathLst>
                <a:path extrusionOk="0" h="135" w="52">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 name="Google Shape;894;p33"/>
          <p:cNvGrpSpPr/>
          <p:nvPr/>
        </p:nvGrpSpPr>
        <p:grpSpPr>
          <a:xfrm>
            <a:off x="27225" y="157"/>
            <a:ext cx="2356675" cy="6853096"/>
            <a:chOff x="6627813" y="195610"/>
            <a:chExt cx="1952625" cy="5678141"/>
          </a:xfrm>
        </p:grpSpPr>
        <p:sp>
          <p:nvSpPr>
            <p:cNvPr id="895" name="Google Shape;895;p33"/>
            <p:cNvSpPr/>
            <p:nvPr/>
          </p:nvSpPr>
          <p:spPr>
            <a:xfrm>
              <a:off x="6627813" y="195610"/>
              <a:ext cx="409575" cy="3646488"/>
            </a:xfrm>
            <a:custGeom>
              <a:rect b="b" l="l" r="r" t="t"/>
              <a:pathLst>
                <a:path extrusionOk="0" h="920" w="103">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3"/>
            <p:cNvSpPr/>
            <p:nvPr/>
          </p:nvSpPr>
          <p:spPr>
            <a:xfrm>
              <a:off x="7061201" y="3771900"/>
              <a:ext cx="350838" cy="1309688"/>
            </a:xfrm>
            <a:custGeom>
              <a:rect b="b" l="l" r="r" t="t"/>
              <a:pathLst>
                <a:path extrusionOk="0" h="330" w="88">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3"/>
            <p:cNvSpPr/>
            <p:nvPr/>
          </p:nvSpPr>
          <p:spPr>
            <a:xfrm>
              <a:off x="7439026" y="5053013"/>
              <a:ext cx="357188" cy="820738"/>
            </a:xfrm>
            <a:custGeom>
              <a:rect b="b" l="l" r="r" t="t"/>
              <a:pathLst>
                <a:path extrusionOk="0" h="207" w="9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3"/>
            <p:cNvSpPr/>
            <p:nvPr/>
          </p:nvSpPr>
          <p:spPr>
            <a:xfrm>
              <a:off x="7037388" y="3811588"/>
              <a:ext cx="457200" cy="1852613"/>
            </a:xfrm>
            <a:custGeom>
              <a:rect b="b" l="l" r="r" t="t"/>
              <a:pathLst>
                <a:path extrusionOk="0" h="467" w="115">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3"/>
            <p:cNvSpPr/>
            <p:nvPr/>
          </p:nvSpPr>
          <p:spPr>
            <a:xfrm>
              <a:off x="6992938" y="1263650"/>
              <a:ext cx="144463" cy="2508250"/>
            </a:xfrm>
            <a:custGeom>
              <a:rect b="b" l="l" r="r" t="t"/>
              <a:pathLst>
                <a:path extrusionOk="0" h="633" w="36">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3"/>
            <p:cNvSpPr/>
            <p:nvPr/>
          </p:nvSpPr>
          <p:spPr>
            <a:xfrm>
              <a:off x="7526338" y="5640388"/>
              <a:ext cx="111125" cy="233363"/>
            </a:xfrm>
            <a:custGeom>
              <a:rect b="b" l="l" r="r" t="t"/>
              <a:pathLst>
                <a:path extrusionOk="0" h="59" w="28">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3"/>
            <p:cNvSpPr/>
            <p:nvPr/>
          </p:nvSpPr>
          <p:spPr>
            <a:xfrm>
              <a:off x="7021513" y="3598863"/>
              <a:ext cx="68263" cy="423863"/>
            </a:xfrm>
            <a:custGeom>
              <a:rect b="b" l="l" r="r" t="t"/>
              <a:pathLst>
                <a:path extrusionOk="0" h="107" w="1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3"/>
            <p:cNvSpPr/>
            <p:nvPr/>
          </p:nvSpPr>
          <p:spPr>
            <a:xfrm>
              <a:off x="7412038" y="2801938"/>
              <a:ext cx="1168400" cy="2251075"/>
            </a:xfrm>
            <a:custGeom>
              <a:rect b="b" l="l" r="r" t="t"/>
              <a:pathLst>
                <a:path extrusionOk="0" h="568" w="294">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3"/>
            <p:cNvSpPr/>
            <p:nvPr/>
          </p:nvSpPr>
          <p:spPr>
            <a:xfrm>
              <a:off x="7494588" y="5664200"/>
              <a:ext cx="100013" cy="209550"/>
            </a:xfrm>
            <a:custGeom>
              <a:rect b="b" l="l" r="r" t="t"/>
              <a:pathLst>
                <a:path extrusionOk="0" h="53" w="25">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3"/>
            <p:cNvSpPr/>
            <p:nvPr/>
          </p:nvSpPr>
          <p:spPr>
            <a:xfrm>
              <a:off x="7412038" y="5081588"/>
              <a:ext cx="114300" cy="558800"/>
            </a:xfrm>
            <a:custGeom>
              <a:rect b="b" l="l" r="r" t="t"/>
              <a:pathLst>
                <a:path extrusionOk="0" h="141" w="29">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3"/>
            <p:cNvSpPr/>
            <p:nvPr/>
          </p:nvSpPr>
          <p:spPr>
            <a:xfrm>
              <a:off x="7412038" y="4978400"/>
              <a:ext cx="31750" cy="188913"/>
            </a:xfrm>
            <a:custGeom>
              <a:rect b="b" l="l" r="r" t="t"/>
              <a:pathLst>
                <a:path extrusionOk="0" h="48" w="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3"/>
            <p:cNvSpPr/>
            <p:nvPr/>
          </p:nvSpPr>
          <p:spPr>
            <a:xfrm>
              <a:off x="7439026" y="5434013"/>
              <a:ext cx="174625" cy="439738"/>
            </a:xfrm>
            <a:custGeom>
              <a:rect b="b" l="l" r="r" t="t"/>
              <a:pathLst>
                <a:path extrusionOk="0" h="111" w="44">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7" name="Google Shape;907;p33"/>
          <p:cNvSpPr/>
          <p:nvPr/>
        </p:nvSpPr>
        <p:spPr>
          <a:xfrm>
            <a:off x="0" y="0"/>
            <a:ext cx="18288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3"/>
          <p:cNvSpPr/>
          <p:nvPr/>
        </p:nvSpPr>
        <p:spPr>
          <a:xfrm>
            <a:off x="0" y="4323810"/>
            <a:ext cx="1744652" cy="778589"/>
          </a:xfrm>
          <a:custGeom>
            <a:rect b="b" l="l" r="r" t="t"/>
            <a:pathLst>
              <a:path extrusionOk="0" h="166" w="372">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3"/>
          <p:cNvSpPr/>
          <p:nvPr/>
        </p:nvSpPr>
        <p:spPr>
          <a:xfrm>
            <a:off x="2" y="0"/>
            <a:ext cx="12191998" cy="6858000"/>
          </a:xfrm>
          <a:prstGeom prst="rect">
            <a:avLst/>
          </a:prstGeom>
          <a:gradFill>
            <a:gsLst>
              <a:gs pos="0">
                <a:srgbClr val="FFFFFF"/>
              </a:gs>
              <a:gs pos="100000">
                <a:srgbClr val="C4DCE3"/>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910" name="Google Shape;910;p33"/>
          <p:cNvSpPr txBox="1"/>
          <p:nvPr>
            <p:ph type="title"/>
          </p:nvPr>
        </p:nvSpPr>
        <p:spPr>
          <a:xfrm>
            <a:off x="3373062" y="1864865"/>
            <a:ext cx="8131550" cy="2262781"/>
          </a:xfrm>
          <a:prstGeom prst="rect">
            <a:avLst/>
          </a:prstGeom>
          <a:noFill/>
          <a:ln>
            <a:noFill/>
          </a:ln>
        </p:spPr>
        <p:txBody>
          <a:bodyPr anchorCtr="0" anchor="b" bIns="45700" lIns="91425" spcFirstLastPara="1" rIns="91425" wrap="square" tIns="45700">
            <a:normAutofit/>
          </a:bodyPr>
          <a:lstStyle/>
          <a:p>
            <a:pPr indent="0" lvl="0" marL="0" rtl="0" algn="just">
              <a:spcBef>
                <a:spcPts val="0"/>
              </a:spcBef>
              <a:spcAft>
                <a:spcPts val="0"/>
              </a:spcAft>
              <a:buClr>
                <a:srgbClr val="168DBA"/>
              </a:buClr>
              <a:buSzPts val="5400"/>
              <a:buFont typeface="Century Gothic"/>
              <a:buNone/>
            </a:pPr>
            <a:r>
              <a:rPr lang="en-US" sz="5400"/>
              <a:t>Thank you</a:t>
            </a:r>
            <a:endParaRPr/>
          </a:p>
        </p:txBody>
      </p:sp>
      <p:sp>
        <p:nvSpPr>
          <p:cNvPr id="911" name="Google Shape;911;p33"/>
          <p:cNvSpPr/>
          <p:nvPr/>
        </p:nvSpPr>
        <p:spPr>
          <a:xfrm>
            <a:off x="1" y="0"/>
            <a:ext cx="2851515"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nvGrpSpPr>
          <p:cNvPr id="912" name="Google Shape;912;p33"/>
          <p:cNvGrpSpPr/>
          <p:nvPr/>
        </p:nvGrpSpPr>
        <p:grpSpPr>
          <a:xfrm>
            <a:off x="9" y="228600"/>
            <a:ext cx="2851523" cy="6638625"/>
            <a:chOff x="2487613" y="285750"/>
            <a:chExt cx="2428875" cy="5654676"/>
          </a:xfrm>
        </p:grpSpPr>
        <p:sp>
          <p:nvSpPr>
            <p:cNvPr id="913" name="Google Shape;913;p33"/>
            <p:cNvSpPr/>
            <p:nvPr/>
          </p:nvSpPr>
          <p:spPr>
            <a:xfrm>
              <a:off x="2487613" y="2284413"/>
              <a:ext cx="85725" cy="533400"/>
            </a:xfrm>
            <a:custGeom>
              <a:rect b="b" l="l" r="r" t="t"/>
              <a:pathLst>
                <a:path extrusionOk="0" h="136" w="22">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rgbClr val="679CBE">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3"/>
            <p:cNvSpPr/>
            <p:nvPr/>
          </p:nvSpPr>
          <p:spPr>
            <a:xfrm>
              <a:off x="2597151" y="2779713"/>
              <a:ext cx="550863" cy="1978025"/>
            </a:xfrm>
            <a:custGeom>
              <a:rect b="b" l="l" r="r" t="t"/>
              <a:pathLst>
                <a:path extrusionOk="0" h="504" w="14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rgbClr val="679CBE">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3"/>
            <p:cNvSpPr/>
            <p:nvPr/>
          </p:nvSpPr>
          <p:spPr>
            <a:xfrm>
              <a:off x="3175001" y="4730750"/>
              <a:ext cx="519113" cy="1209675"/>
            </a:xfrm>
            <a:custGeom>
              <a:rect b="b" l="l" r="r" t="t"/>
              <a:pathLst>
                <a:path extrusionOk="0" h="308" w="132">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rgbClr val="679CBE">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3"/>
            <p:cNvSpPr/>
            <p:nvPr/>
          </p:nvSpPr>
          <p:spPr>
            <a:xfrm>
              <a:off x="3305176" y="5630863"/>
              <a:ext cx="146050" cy="309563"/>
            </a:xfrm>
            <a:custGeom>
              <a:rect b="b" l="l" r="r" t="t"/>
              <a:pathLst>
                <a:path extrusionOk="0" h="79" w="37">
                  <a:moveTo>
                    <a:pt x="28" y="79"/>
                  </a:moveTo>
                  <a:cubicBezTo>
                    <a:pt x="37" y="79"/>
                    <a:pt x="37" y="79"/>
                    <a:pt x="37" y="79"/>
                  </a:cubicBezTo>
                  <a:cubicBezTo>
                    <a:pt x="24" y="53"/>
                    <a:pt x="12" y="27"/>
                    <a:pt x="0" y="0"/>
                  </a:cubicBezTo>
                  <a:cubicBezTo>
                    <a:pt x="8" y="27"/>
                    <a:pt x="17" y="53"/>
                    <a:pt x="28" y="79"/>
                  </a:cubicBezTo>
                  <a:close/>
                </a:path>
              </a:pathLst>
            </a:custGeom>
            <a:solidFill>
              <a:srgbClr val="679CBE">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3"/>
            <p:cNvSpPr/>
            <p:nvPr/>
          </p:nvSpPr>
          <p:spPr>
            <a:xfrm>
              <a:off x="2573338" y="2817813"/>
              <a:ext cx="700088" cy="2835275"/>
            </a:xfrm>
            <a:custGeom>
              <a:rect b="b" l="l" r="r" t="t"/>
              <a:pathLst>
                <a:path extrusionOk="0" h="722" w="178">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rgbClr val="679CBE">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3"/>
            <p:cNvSpPr/>
            <p:nvPr/>
          </p:nvSpPr>
          <p:spPr>
            <a:xfrm>
              <a:off x="2506663" y="285750"/>
              <a:ext cx="90488" cy="2493963"/>
            </a:xfrm>
            <a:custGeom>
              <a:rect b="b" l="l" r="r" t="t"/>
              <a:pathLst>
                <a:path extrusionOk="0" h="635" w="23">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rgbClr val="679CBE">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3"/>
            <p:cNvSpPr/>
            <p:nvPr/>
          </p:nvSpPr>
          <p:spPr>
            <a:xfrm>
              <a:off x="2554288" y="2598738"/>
              <a:ext cx="66675" cy="420688"/>
            </a:xfrm>
            <a:custGeom>
              <a:rect b="b" l="l" r="r" t="t"/>
              <a:pathLst>
                <a:path extrusionOk="0" h="107" w="1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rgbClr val="679CBE">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3"/>
            <p:cNvSpPr/>
            <p:nvPr/>
          </p:nvSpPr>
          <p:spPr>
            <a:xfrm>
              <a:off x="3143251" y="4757738"/>
              <a:ext cx="161925" cy="873125"/>
            </a:xfrm>
            <a:custGeom>
              <a:rect b="b" l="l" r="r" t="t"/>
              <a:pathLst>
                <a:path extrusionOk="0" h="222" w="41">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rgbClr val="679CBE">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3"/>
            <p:cNvSpPr/>
            <p:nvPr/>
          </p:nvSpPr>
          <p:spPr>
            <a:xfrm>
              <a:off x="3148013" y="1282700"/>
              <a:ext cx="1768475" cy="3448050"/>
            </a:xfrm>
            <a:custGeom>
              <a:rect b="b" l="l" r="r" t="t"/>
              <a:pathLst>
                <a:path extrusionOk="0" h="878" w="45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rgbClr val="679CBE">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3"/>
            <p:cNvSpPr/>
            <p:nvPr/>
          </p:nvSpPr>
          <p:spPr>
            <a:xfrm>
              <a:off x="3273426" y="5653088"/>
              <a:ext cx="138113" cy="287338"/>
            </a:xfrm>
            <a:custGeom>
              <a:rect b="b" l="l" r="r" t="t"/>
              <a:pathLst>
                <a:path extrusionOk="0" h="73" w="35">
                  <a:moveTo>
                    <a:pt x="0" y="0"/>
                  </a:moveTo>
                  <a:cubicBezTo>
                    <a:pt x="7" y="24"/>
                    <a:pt x="16" y="49"/>
                    <a:pt x="26" y="73"/>
                  </a:cubicBezTo>
                  <a:cubicBezTo>
                    <a:pt x="35" y="73"/>
                    <a:pt x="35" y="73"/>
                    <a:pt x="35" y="73"/>
                  </a:cubicBezTo>
                  <a:cubicBezTo>
                    <a:pt x="23" y="49"/>
                    <a:pt x="11" y="24"/>
                    <a:pt x="0" y="0"/>
                  </a:cubicBezTo>
                  <a:close/>
                </a:path>
              </a:pathLst>
            </a:custGeom>
            <a:solidFill>
              <a:srgbClr val="679CBE">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3"/>
            <p:cNvSpPr/>
            <p:nvPr/>
          </p:nvSpPr>
          <p:spPr>
            <a:xfrm>
              <a:off x="3143251" y="4656138"/>
              <a:ext cx="31750" cy="188913"/>
            </a:xfrm>
            <a:custGeom>
              <a:rect b="b" l="l" r="r" t="t"/>
              <a:pathLst>
                <a:path extrusionOk="0" h="48" w="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rgbClr val="679CBE">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3"/>
            <p:cNvSpPr/>
            <p:nvPr/>
          </p:nvSpPr>
          <p:spPr>
            <a:xfrm>
              <a:off x="3211513" y="5410200"/>
              <a:ext cx="203200" cy="530225"/>
            </a:xfrm>
            <a:custGeom>
              <a:rect b="b" l="l" r="r" t="t"/>
              <a:pathLst>
                <a:path extrusionOk="0" h="135" w="52">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rgbClr val="679CBE">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 name="Google Shape;925;p33"/>
          <p:cNvGrpSpPr/>
          <p:nvPr/>
        </p:nvGrpSpPr>
        <p:grpSpPr>
          <a:xfrm>
            <a:off x="27225" y="-786"/>
            <a:ext cx="2356675" cy="6854040"/>
            <a:chOff x="6627813" y="194833"/>
            <a:chExt cx="1952625" cy="5678918"/>
          </a:xfrm>
        </p:grpSpPr>
        <p:sp>
          <p:nvSpPr>
            <p:cNvPr id="926" name="Google Shape;926;p33"/>
            <p:cNvSpPr/>
            <p:nvPr/>
          </p:nvSpPr>
          <p:spPr>
            <a:xfrm>
              <a:off x="6627813" y="194833"/>
              <a:ext cx="409575" cy="3646488"/>
            </a:xfrm>
            <a:custGeom>
              <a:rect b="b" l="l" r="r" t="t"/>
              <a:pathLst>
                <a:path extrusionOk="0" h="920" w="103">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rgbClr val="223E4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3"/>
            <p:cNvSpPr/>
            <p:nvPr/>
          </p:nvSpPr>
          <p:spPr>
            <a:xfrm>
              <a:off x="7061201" y="3771900"/>
              <a:ext cx="350838" cy="1309688"/>
            </a:xfrm>
            <a:custGeom>
              <a:rect b="b" l="l" r="r" t="t"/>
              <a:pathLst>
                <a:path extrusionOk="0" h="330" w="88">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rgbClr val="223E4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3"/>
            <p:cNvSpPr/>
            <p:nvPr/>
          </p:nvSpPr>
          <p:spPr>
            <a:xfrm>
              <a:off x="7439026" y="5053013"/>
              <a:ext cx="357188" cy="820738"/>
            </a:xfrm>
            <a:custGeom>
              <a:rect b="b" l="l" r="r" t="t"/>
              <a:pathLst>
                <a:path extrusionOk="0" h="207" w="9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rgbClr val="223E4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3"/>
            <p:cNvSpPr/>
            <p:nvPr/>
          </p:nvSpPr>
          <p:spPr>
            <a:xfrm>
              <a:off x="7037388" y="3811588"/>
              <a:ext cx="457200" cy="1852613"/>
            </a:xfrm>
            <a:custGeom>
              <a:rect b="b" l="l" r="r" t="t"/>
              <a:pathLst>
                <a:path extrusionOk="0" h="467" w="115">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rgbClr val="223E4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3"/>
            <p:cNvSpPr/>
            <p:nvPr/>
          </p:nvSpPr>
          <p:spPr>
            <a:xfrm>
              <a:off x="6992938" y="1263650"/>
              <a:ext cx="144463" cy="2508250"/>
            </a:xfrm>
            <a:custGeom>
              <a:rect b="b" l="l" r="r" t="t"/>
              <a:pathLst>
                <a:path extrusionOk="0" h="633" w="36">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rgbClr val="223E4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3"/>
            <p:cNvSpPr/>
            <p:nvPr/>
          </p:nvSpPr>
          <p:spPr>
            <a:xfrm>
              <a:off x="7526338" y="5640388"/>
              <a:ext cx="111125" cy="233363"/>
            </a:xfrm>
            <a:custGeom>
              <a:rect b="b" l="l" r="r" t="t"/>
              <a:pathLst>
                <a:path extrusionOk="0" h="59" w="28">
                  <a:moveTo>
                    <a:pt x="22" y="59"/>
                  </a:moveTo>
                  <a:cubicBezTo>
                    <a:pt x="28" y="59"/>
                    <a:pt x="28" y="59"/>
                    <a:pt x="28" y="59"/>
                  </a:cubicBezTo>
                  <a:cubicBezTo>
                    <a:pt x="18" y="40"/>
                    <a:pt x="9" y="20"/>
                    <a:pt x="0" y="0"/>
                  </a:cubicBezTo>
                  <a:cubicBezTo>
                    <a:pt x="6" y="20"/>
                    <a:pt x="13" y="40"/>
                    <a:pt x="22" y="59"/>
                  </a:cubicBezTo>
                  <a:close/>
                </a:path>
              </a:pathLst>
            </a:custGeom>
            <a:solidFill>
              <a:srgbClr val="223E4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3"/>
            <p:cNvSpPr/>
            <p:nvPr/>
          </p:nvSpPr>
          <p:spPr>
            <a:xfrm>
              <a:off x="7021513" y="3598863"/>
              <a:ext cx="68263" cy="423863"/>
            </a:xfrm>
            <a:custGeom>
              <a:rect b="b" l="l" r="r" t="t"/>
              <a:pathLst>
                <a:path extrusionOk="0" h="107" w="1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rgbClr val="223E4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3"/>
            <p:cNvSpPr/>
            <p:nvPr/>
          </p:nvSpPr>
          <p:spPr>
            <a:xfrm>
              <a:off x="7412038" y="2801938"/>
              <a:ext cx="1168400" cy="2251075"/>
            </a:xfrm>
            <a:custGeom>
              <a:rect b="b" l="l" r="r" t="t"/>
              <a:pathLst>
                <a:path extrusionOk="0" h="568" w="294">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rgbClr val="223E4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3"/>
            <p:cNvSpPr/>
            <p:nvPr/>
          </p:nvSpPr>
          <p:spPr>
            <a:xfrm>
              <a:off x="7494588" y="5664200"/>
              <a:ext cx="100013" cy="209550"/>
            </a:xfrm>
            <a:custGeom>
              <a:rect b="b" l="l" r="r" t="t"/>
              <a:pathLst>
                <a:path extrusionOk="0" h="53" w="25">
                  <a:moveTo>
                    <a:pt x="0" y="0"/>
                  </a:moveTo>
                  <a:cubicBezTo>
                    <a:pt x="5" y="18"/>
                    <a:pt x="12" y="36"/>
                    <a:pt x="19" y="53"/>
                  </a:cubicBezTo>
                  <a:cubicBezTo>
                    <a:pt x="25" y="53"/>
                    <a:pt x="25" y="53"/>
                    <a:pt x="25" y="53"/>
                  </a:cubicBezTo>
                  <a:cubicBezTo>
                    <a:pt x="16" y="36"/>
                    <a:pt x="8" y="18"/>
                    <a:pt x="0" y="0"/>
                  </a:cubicBezTo>
                  <a:close/>
                </a:path>
              </a:pathLst>
            </a:custGeom>
            <a:solidFill>
              <a:srgbClr val="223E4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3"/>
            <p:cNvSpPr/>
            <p:nvPr/>
          </p:nvSpPr>
          <p:spPr>
            <a:xfrm>
              <a:off x="7412038" y="5081588"/>
              <a:ext cx="114300" cy="558800"/>
            </a:xfrm>
            <a:custGeom>
              <a:rect b="b" l="l" r="r" t="t"/>
              <a:pathLst>
                <a:path extrusionOk="0" h="141" w="29">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rgbClr val="223E4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3"/>
            <p:cNvSpPr/>
            <p:nvPr/>
          </p:nvSpPr>
          <p:spPr>
            <a:xfrm>
              <a:off x="7412038" y="4978400"/>
              <a:ext cx="31750" cy="188913"/>
            </a:xfrm>
            <a:custGeom>
              <a:rect b="b" l="l" r="r" t="t"/>
              <a:pathLst>
                <a:path extrusionOk="0" h="48" w="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rgbClr val="223E4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3"/>
            <p:cNvSpPr/>
            <p:nvPr/>
          </p:nvSpPr>
          <p:spPr>
            <a:xfrm>
              <a:off x="7439026" y="5434013"/>
              <a:ext cx="174625" cy="439738"/>
            </a:xfrm>
            <a:custGeom>
              <a:rect b="b" l="l" r="r" t="t"/>
              <a:pathLst>
                <a:path extrusionOk="0" h="111" w="44">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rgbClr val="223E4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8" name="Google Shape;938;p33"/>
          <p:cNvSpPr/>
          <p:nvPr/>
        </p:nvSpPr>
        <p:spPr>
          <a:xfrm flipH="1" rot="10800000">
            <a:off x="-159" y="3411452"/>
            <a:ext cx="1098194" cy="514066"/>
          </a:xfrm>
          <a:custGeom>
            <a:rect b="b" l="l" r="r" t="t"/>
            <a:pathLst>
              <a:path extrusionOk="0" h="10168" w="6883">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3"/>
          <p:cNvSpPr txBox="1"/>
          <p:nvPr>
            <p:ph idx="12" type="sldNum"/>
          </p:nvPr>
        </p:nvSpPr>
        <p:spPr>
          <a:xfrm>
            <a:off x="0" y="6301111"/>
            <a:ext cx="7797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C:\Users\user\Desktop\bmsce.png" id="940" name="Google Shape;940;p33"/>
          <p:cNvPicPr preferRelativeResize="0"/>
          <p:nvPr/>
        </p:nvPicPr>
        <p:blipFill rotWithShape="1">
          <a:blip r:embed="rId3">
            <a:alphaModFix/>
          </a:blip>
          <a:srcRect b="0" l="0" r="0" t="0"/>
          <a:stretch/>
        </p:blipFill>
        <p:spPr>
          <a:xfrm>
            <a:off x="10888530" y="122206"/>
            <a:ext cx="1232164" cy="1189851"/>
          </a:xfrm>
          <a:prstGeom prst="rect">
            <a:avLst/>
          </a:prstGeom>
          <a:noFill/>
          <a:ln>
            <a:noFill/>
          </a:ln>
        </p:spPr>
      </p:pic>
      <p:sp>
        <p:nvSpPr>
          <p:cNvPr id="941" name="Google Shape;941;p33"/>
          <p:cNvSpPr txBox="1"/>
          <p:nvPr>
            <p:ph idx="11" type="ftr"/>
          </p:nvPr>
        </p:nvSpPr>
        <p:spPr>
          <a:xfrm>
            <a:off x="4063476" y="6475446"/>
            <a:ext cx="655068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Removal of Occluding fences from an image               Dept of CSE, BMSCE</a:t>
            </a:r>
            <a:endParaRPr/>
          </a:p>
        </p:txBody>
      </p:sp>
      <p:sp>
        <p:nvSpPr>
          <p:cNvPr id="942" name="Google Shape;942;p33"/>
          <p:cNvSpPr txBox="1"/>
          <p:nvPr>
            <p:ph idx="10" type="dt"/>
          </p:nvPr>
        </p:nvSpPr>
        <p:spPr>
          <a:xfrm>
            <a:off x="10766565" y="6470075"/>
            <a:ext cx="1146283" cy="37039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2019-2020</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C4DCE3"/>
            </a:gs>
          </a:gsLst>
          <a:lin ang="5400012" scaled="0"/>
        </a:gradFill>
      </p:bgPr>
    </p:bg>
    <p:spTree>
      <p:nvGrpSpPr>
        <p:cNvPr id="227" name="Shape 227"/>
        <p:cNvGrpSpPr/>
        <p:nvPr/>
      </p:nvGrpSpPr>
      <p:grpSpPr>
        <a:xfrm>
          <a:off x="0" y="0"/>
          <a:ext cx="0" cy="0"/>
          <a:chOff x="0" y="0"/>
          <a:chExt cx="0" cy="0"/>
        </a:xfrm>
      </p:grpSpPr>
      <p:sp>
        <p:nvSpPr>
          <p:cNvPr id="228" name="Google Shape;228;p4"/>
          <p:cNvSpPr/>
          <p:nvPr/>
        </p:nvSpPr>
        <p:spPr>
          <a:xfrm>
            <a:off x="1" y="0"/>
            <a:ext cx="4059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entury Gothic"/>
              <a:buNone/>
            </a:pPr>
            <a:r>
              <a:t/>
            </a:r>
            <a:endParaRPr b="0" i="0" sz="1800" u="none" cap="none" strike="noStrike">
              <a:solidFill>
                <a:schemeClr val="lt1"/>
              </a:solidFill>
              <a:latin typeface="Century Gothic"/>
              <a:ea typeface="Century Gothic"/>
              <a:cs typeface="Century Gothic"/>
              <a:sym typeface="Century Gothic"/>
            </a:endParaRPr>
          </a:p>
        </p:txBody>
      </p:sp>
      <p:sp>
        <p:nvSpPr>
          <p:cNvPr id="229" name="Google Shape;229;p4"/>
          <p:cNvSpPr txBox="1"/>
          <p:nvPr>
            <p:ph type="title"/>
          </p:nvPr>
        </p:nvSpPr>
        <p:spPr>
          <a:xfrm>
            <a:off x="1259893" y="3101093"/>
            <a:ext cx="2454000" cy="30294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1"/>
              </a:buClr>
              <a:buSzPts val="3200"/>
              <a:buFont typeface="Century Gothic"/>
              <a:buNone/>
            </a:pPr>
            <a:r>
              <a:rPr lang="en-US" sz="3200">
                <a:solidFill>
                  <a:schemeClr val="lt1"/>
                </a:solidFill>
              </a:rPr>
              <a:t>Motivation</a:t>
            </a:r>
            <a:endParaRPr/>
          </a:p>
        </p:txBody>
      </p:sp>
      <p:sp>
        <p:nvSpPr>
          <p:cNvPr id="230" name="Google Shape;230;p4"/>
          <p:cNvSpPr/>
          <p:nvPr/>
        </p:nvSpPr>
        <p:spPr>
          <a:xfrm flipH="1" rot="10800000">
            <a:off x="-159" y="3179898"/>
            <a:ext cx="1098200" cy="514069"/>
          </a:xfrm>
          <a:custGeom>
            <a:rect b="b" l="l" r="r" t="t"/>
            <a:pathLst>
              <a:path extrusionOk="0" h="10168" w="6883">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231" name="Google Shape;231;p4"/>
          <p:cNvSpPr txBox="1"/>
          <p:nvPr>
            <p:ph idx="12" type="sldNum"/>
          </p:nvPr>
        </p:nvSpPr>
        <p:spPr>
          <a:xfrm>
            <a:off x="0" y="6321142"/>
            <a:ext cx="779700" cy="36510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rgbClr val="FFFFFF"/>
              </a:buClr>
              <a:buSzPts val="1900"/>
              <a:buFont typeface="Century Gothic"/>
              <a:buNone/>
            </a:pPr>
            <a:fld id="{00000000-1234-1234-1234-123412341234}" type="slidenum">
              <a:rPr lang="en-US" sz="1900">
                <a:solidFill>
                  <a:srgbClr val="FFFFFF"/>
                </a:solidFill>
              </a:rPr>
              <a:t>‹#›</a:t>
            </a:fld>
            <a:endParaRPr sz="1900">
              <a:solidFill>
                <a:srgbClr val="FFFFFF"/>
              </a:solidFill>
            </a:endParaRPr>
          </a:p>
        </p:txBody>
      </p:sp>
      <p:sp>
        <p:nvSpPr>
          <p:cNvPr id="232" name="Google Shape;232;p4"/>
          <p:cNvSpPr txBox="1"/>
          <p:nvPr>
            <p:ph idx="1" type="body"/>
          </p:nvPr>
        </p:nvSpPr>
        <p:spPr>
          <a:xfrm>
            <a:off x="4152396" y="193964"/>
            <a:ext cx="6798000" cy="3560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1800"/>
              <a:buNone/>
            </a:pPr>
            <a:r>
              <a:rPr lang="en-US"/>
              <a:t>The presence of grills, fences and enclosures between a camera and a scene of interest ruins the aesthetic experience of the picture. This gives rise to the need for a tool which can remove the occlusion from the clicked image as if it were never there and replace it with content that blends with the background.</a:t>
            </a:r>
            <a:endParaRPr/>
          </a:p>
          <a:p>
            <a:pPr indent="-342900" lvl="0" marL="342900" rtl="0" algn="just">
              <a:lnSpc>
                <a:spcPct val="90000"/>
              </a:lnSpc>
              <a:spcBef>
                <a:spcPts val="1000"/>
              </a:spcBef>
              <a:spcAft>
                <a:spcPts val="0"/>
              </a:spcAft>
              <a:buSzPts val="1800"/>
              <a:buNone/>
            </a:pPr>
            <a:r>
              <a:rPr lang="en-US"/>
              <a:t>Involves application in various fields like:</a:t>
            </a:r>
            <a:endParaRPr/>
          </a:p>
          <a:p>
            <a:pPr indent="-342900" lvl="0" marL="342900" rtl="0" algn="just">
              <a:lnSpc>
                <a:spcPct val="90000"/>
              </a:lnSpc>
              <a:spcBef>
                <a:spcPts val="1000"/>
              </a:spcBef>
              <a:spcAft>
                <a:spcPts val="0"/>
              </a:spcAft>
              <a:buSzPts val="1800"/>
              <a:buChar char="?"/>
            </a:pPr>
            <a:r>
              <a:rPr lang="en-US"/>
              <a:t>Criminology and Surveillance</a:t>
            </a:r>
            <a:endParaRPr/>
          </a:p>
          <a:p>
            <a:pPr indent="-342900" lvl="0" marL="342900" rtl="0" algn="just">
              <a:lnSpc>
                <a:spcPct val="90000"/>
              </a:lnSpc>
              <a:spcBef>
                <a:spcPts val="1000"/>
              </a:spcBef>
              <a:spcAft>
                <a:spcPts val="0"/>
              </a:spcAft>
              <a:buSzPts val="1800"/>
              <a:buChar char="?"/>
            </a:pPr>
            <a:r>
              <a:rPr lang="en-US"/>
              <a:t>Wildlife/animal enclosure photography</a:t>
            </a:r>
            <a:endParaRPr/>
          </a:p>
          <a:p>
            <a:pPr indent="-342900" lvl="0" marL="342900" rtl="0" algn="just">
              <a:lnSpc>
                <a:spcPct val="90000"/>
              </a:lnSpc>
              <a:spcBef>
                <a:spcPts val="1000"/>
              </a:spcBef>
              <a:spcAft>
                <a:spcPts val="0"/>
              </a:spcAft>
              <a:buSzPts val="1800"/>
              <a:buChar char="?"/>
            </a:pPr>
            <a:r>
              <a:rPr lang="en-US"/>
              <a:t>At tourist spots like museums or high towers</a:t>
            </a:r>
            <a:endParaRPr/>
          </a:p>
          <a:p>
            <a:pPr indent="0" lvl="0" marL="0" rtl="0" algn="l">
              <a:spcBef>
                <a:spcPts val="1000"/>
              </a:spcBef>
              <a:spcAft>
                <a:spcPts val="0"/>
              </a:spcAft>
              <a:buSzPts val="1800"/>
              <a:buNone/>
            </a:pPr>
            <a:r>
              <a:t/>
            </a:r>
            <a:endParaRPr/>
          </a:p>
        </p:txBody>
      </p:sp>
      <p:pic>
        <p:nvPicPr>
          <p:cNvPr descr="C:\Users\user\Desktop\bmsce.png" id="233" name="Google Shape;233;p4"/>
          <p:cNvPicPr preferRelativeResize="0"/>
          <p:nvPr/>
        </p:nvPicPr>
        <p:blipFill rotWithShape="1">
          <a:blip r:embed="rId3">
            <a:alphaModFix/>
          </a:blip>
          <a:srcRect b="0" l="0" r="0" t="0"/>
          <a:stretch/>
        </p:blipFill>
        <p:spPr>
          <a:xfrm>
            <a:off x="10888530" y="122206"/>
            <a:ext cx="1232164" cy="1189851"/>
          </a:xfrm>
          <a:prstGeom prst="rect">
            <a:avLst/>
          </a:prstGeom>
          <a:noFill/>
          <a:ln>
            <a:noFill/>
          </a:ln>
        </p:spPr>
      </p:pic>
      <p:pic>
        <p:nvPicPr>
          <p:cNvPr id="234" name="Google Shape;234;p4"/>
          <p:cNvPicPr preferRelativeResize="0"/>
          <p:nvPr/>
        </p:nvPicPr>
        <p:blipFill rotWithShape="1">
          <a:blip r:embed="rId4">
            <a:alphaModFix/>
          </a:blip>
          <a:srcRect b="0" l="0" r="0" t="0"/>
          <a:stretch/>
        </p:blipFill>
        <p:spPr>
          <a:xfrm>
            <a:off x="4329548" y="3822121"/>
            <a:ext cx="2590800" cy="2705100"/>
          </a:xfrm>
          <a:prstGeom prst="rect">
            <a:avLst/>
          </a:prstGeom>
          <a:noFill/>
          <a:ln>
            <a:noFill/>
          </a:ln>
        </p:spPr>
      </p:pic>
      <p:pic>
        <p:nvPicPr>
          <p:cNvPr id="235" name="Google Shape;235;p4"/>
          <p:cNvPicPr preferRelativeResize="0"/>
          <p:nvPr/>
        </p:nvPicPr>
        <p:blipFill rotWithShape="1">
          <a:blip r:embed="rId5">
            <a:alphaModFix/>
          </a:blip>
          <a:srcRect b="0" l="0" r="0" t="0"/>
          <a:stretch/>
        </p:blipFill>
        <p:spPr>
          <a:xfrm>
            <a:off x="9279949" y="3798742"/>
            <a:ext cx="2609850" cy="2724150"/>
          </a:xfrm>
          <a:prstGeom prst="rect">
            <a:avLst/>
          </a:prstGeom>
          <a:noFill/>
          <a:ln>
            <a:noFill/>
          </a:ln>
        </p:spPr>
      </p:pic>
      <p:sp>
        <p:nvSpPr>
          <p:cNvPr id="236" name="Google Shape;236;p4"/>
          <p:cNvSpPr/>
          <p:nvPr/>
        </p:nvSpPr>
        <p:spPr>
          <a:xfrm>
            <a:off x="6982693" y="4987636"/>
            <a:ext cx="2216700" cy="387900"/>
          </a:xfrm>
          <a:prstGeom prst="rightArrow">
            <a:avLst>
              <a:gd fmla="val 50000" name="adj1"/>
              <a:gd fmla="val 50000" name="adj2"/>
            </a:avLst>
          </a:prstGeom>
          <a:solidFill>
            <a:srgbClr val="FF0000"/>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entury Gothic"/>
              <a:buNone/>
            </a:pPr>
            <a:r>
              <a:t/>
            </a:r>
            <a:endParaRPr b="0" i="0" sz="1800" u="none" cap="none" strike="noStrike">
              <a:solidFill>
                <a:schemeClr val="lt1"/>
              </a:solidFill>
              <a:latin typeface="Century Gothic"/>
              <a:ea typeface="Century Gothic"/>
              <a:cs typeface="Century Gothic"/>
              <a:sym typeface="Century Gothic"/>
            </a:endParaRPr>
          </a:p>
        </p:txBody>
      </p:sp>
      <p:sp>
        <p:nvSpPr>
          <p:cNvPr id="237" name="Google Shape;237;p4"/>
          <p:cNvSpPr txBox="1"/>
          <p:nvPr>
            <p:ph idx="11" type="ftr"/>
          </p:nvPr>
        </p:nvSpPr>
        <p:spPr>
          <a:xfrm>
            <a:off x="4063476" y="6475446"/>
            <a:ext cx="6550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888888"/>
              </a:buClr>
              <a:buSzPts val="1100"/>
              <a:buFont typeface="Century Gothic"/>
              <a:buNone/>
            </a:pPr>
            <a:r>
              <a:rPr lang="en-US"/>
              <a:t>Removal of Occluding fences from an image               Dept of CSE, BMSCE</a:t>
            </a:r>
            <a:endParaRPr/>
          </a:p>
        </p:txBody>
      </p:sp>
      <p:sp>
        <p:nvSpPr>
          <p:cNvPr id="238" name="Google Shape;238;p4"/>
          <p:cNvSpPr txBox="1"/>
          <p:nvPr>
            <p:ph idx="10" type="dt"/>
          </p:nvPr>
        </p:nvSpPr>
        <p:spPr>
          <a:xfrm>
            <a:off x="9279940" y="7393345"/>
            <a:ext cx="1146300" cy="370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1100"/>
              <a:buFont typeface="Century Gothic"/>
              <a:buNone/>
            </a:pPr>
            <a:r>
              <a:rPr lang="en-US"/>
              <a:t>2019-2020</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5"/>
          <p:cNvSpPr txBox="1"/>
          <p:nvPr/>
        </p:nvSpPr>
        <p:spPr>
          <a:xfrm>
            <a:off x="1918743" y="1486753"/>
            <a:ext cx="9900664" cy="5371247"/>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accent1"/>
              </a:buClr>
              <a:buSzPts val="2000"/>
              <a:buFont typeface="Noto Sans Symbols"/>
              <a:buNone/>
            </a:pPr>
            <a:r>
              <a:rPr b="0" i="0" lang="en-US" sz="2000" u="none" cap="none" strike="noStrike">
                <a:solidFill>
                  <a:srgbClr val="3F3F3F"/>
                </a:solidFill>
                <a:latin typeface="Century Gothic"/>
                <a:ea typeface="Century Gothic"/>
                <a:cs typeface="Century Gothic"/>
                <a:sym typeface="Century Gothic"/>
              </a:rPr>
              <a:t>Detection of fences in images in (Liu et al [1]) has been done based on texture regularity by considering the fence as a deformed lattice. But these algorithms produced poor robustness, especially with fences of different shapes and color.</a:t>
            </a:r>
            <a:endParaRPr/>
          </a:p>
          <a:p>
            <a:pPr indent="0" lvl="0" marL="0" marR="0" rtl="0" algn="l">
              <a:lnSpc>
                <a:spcPct val="100000"/>
              </a:lnSpc>
              <a:spcBef>
                <a:spcPts val="1000"/>
              </a:spcBef>
              <a:spcAft>
                <a:spcPts val="0"/>
              </a:spcAft>
              <a:buClr>
                <a:schemeClr val="accent1"/>
              </a:buClr>
              <a:buSzPts val="2000"/>
              <a:buFont typeface="Noto Sans Symbols"/>
              <a:buNone/>
            </a:pPr>
            <a:r>
              <a:t/>
            </a:r>
            <a:endParaRPr b="0" i="0" sz="20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1000"/>
              </a:spcBef>
              <a:spcAft>
                <a:spcPts val="0"/>
              </a:spcAft>
              <a:buClr>
                <a:schemeClr val="accent1"/>
              </a:buClr>
              <a:buSzPts val="2000"/>
              <a:buFont typeface="Noto Sans Symbols"/>
              <a:buNone/>
            </a:pPr>
            <a:r>
              <a:rPr b="0" i="0" lang="en-US" sz="2000" u="none" cap="none" strike="noStrike">
                <a:solidFill>
                  <a:srgbClr val="3F3F3F"/>
                </a:solidFill>
                <a:latin typeface="Century Gothic"/>
                <a:ea typeface="Century Gothic"/>
                <a:cs typeface="Century Gothic"/>
                <a:sym typeface="Century Gothic"/>
              </a:rPr>
              <a:t>More recently, fence detection has been performed by (Wang et al [2]) based on vertical distribution of horizontal edges. But this method could not provide fence extraction.</a:t>
            </a:r>
            <a:endParaRPr/>
          </a:p>
          <a:p>
            <a:pPr indent="0" lvl="0" marL="0" marR="0" rtl="0" algn="l">
              <a:lnSpc>
                <a:spcPct val="100000"/>
              </a:lnSpc>
              <a:spcBef>
                <a:spcPts val="1000"/>
              </a:spcBef>
              <a:spcAft>
                <a:spcPts val="0"/>
              </a:spcAft>
              <a:buClr>
                <a:schemeClr val="accent1"/>
              </a:buClr>
              <a:buSzPts val="2000"/>
              <a:buFont typeface="Noto Sans Symbols"/>
              <a:buNone/>
            </a:pPr>
            <a:r>
              <a:t/>
            </a:r>
            <a:endParaRPr b="0" i="0" sz="20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1000"/>
              </a:spcBef>
              <a:spcAft>
                <a:spcPts val="0"/>
              </a:spcAft>
              <a:buClr>
                <a:schemeClr val="accent1"/>
              </a:buClr>
              <a:buSzPts val="2000"/>
              <a:buFont typeface="Noto Sans Symbols"/>
              <a:buNone/>
            </a:pPr>
            <a:r>
              <a:rPr b="0" i="0" lang="en-US" sz="2000" u="none" cap="none" strike="noStrike">
                <a:solidFill>
                  <a:srgbClr val="3F3F3F"/>
                </a:solidFill>
                <a:latin typeface="Century Gothic"/>
                <a:ea typeface="Century Gothic"/>
                <a:cs typeface="Century Gothic"/>
                <a:sym typeface="Century Gothic"/>
              </a:rPr>
              <a:t>(Mu et al [3]) described a method involving automatic detection of fences from video clips. However, this method was ineffective when the depth of the fence was the same as the background.</a:t>
            </a:r>
            <a:endParaRPr b="0" i="0" sz="20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1000"/>
              </a:spcBef>
              <a:spcAft>
                <a:spcPts val="0"/>
              </a:spcAft>
              <a:buClr>
                <a:schemeClr val="accent1"/>
              </a:buClr>
              <a:buSzPts val="2000"/>
              <a:buFont typeface="Noto Sans Symbols"/>
              <a:buNone/>
            </a:pPr>
            <a:r>
              <a:t/>
            </a:r>
            <a:endParaRPr b="0" i="0" sz="20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1000"/>
              </a:spcBef>
              <a:spcAft>
                <a:spcPts val="0"/>
              </a:spcAft>
              <a:buClr>
                <a:schemeClr val="accent1"/>
              </a:buClr>
              <a:buSzPts val="2000"/>
              <a:buFont typeface="Noto Sans Symbols"/>
              <a:buNone/>
            </a:pPr>
            <a:r>
              <a:t/>
            </a:r>
            <a:endParaRPr b="0" i="0" sz="2000" u="none" cap="none" strike="noStrike">
              <a:solidFill>
                <a:srgbClr val="3F3F3F"/>
              </a:solidFill>
              <a:latin typeface="Century Gothic"/>
              <a:ea typeface="Century Gothic"/>
              <a:cs typeface="Century Gothic"/>
              <a:sym typeface="Century Gothic"/>
            </a:endParaRPr>
          </a:p>
        </p:txBody>
      </p:sp>
      <p:sp>
        <p:nvSpPr>
          <p:cNvPr id="244" name="Google Shape;244;p5"/>
          <p:cNvSpPr txBox="1"/>
          <p:nvPr>
            <p:ph type="title"/>
          </p:nvPr>
        </p:nvSpPr>
        <p:spPr>
          <a:xfrm>
            <a:off x="2592924" y="324307"/>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488292"/>
              </a:buClr>
              <a:buSzPts val="3600"/>
              <a:buFont typeface="Century Gothic"/>
              <a:buNone/>
            </a:pPr>
            <a:r>
              <a:rPr lang="en-US">
                <a:solidFill>
                  <a:srgbClr val="488292"/>
                </a:solidFill>
              </a:rPr>
              <a:t>Existing systems - Defencing</a:t>
            </a:r>
            <a:endParaRPr>
              <a:solidFill>
                <a:srgbClr val="488292"/>
              </a:solidFill>
            </a:endParaRPr>
          </a:p>
        </p:txBody>
      </p:sp>
      <p:sp>
        <p:nvSpPr>
          <p:cNvPr id="245" name="Google Shape;245;p5"/>
          <p:cNvSpPr txBox="1"/>
          <p:nvPr>
            <p:ph idx="12" type="sldNum"/>
          </p:nvPr>
        </p:nvSpPr>
        <p:spPr>
          <a:xfrm>
            <a:off x="0" y="6298840"/>
            <a:ext cx="7797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chemeClr val="dk1"/>
                </a:solidFill>
              </a:rPr>
              <a:t>‹#›</a:t>
            </a:fld>
            <a:endParaRPr>
              <a:solidFill>
                <a:schemeClr val="dk1"/>
              </a:solidFill>
            </a:endParaRPr>
          </a:p>
        </p:txBody>
      </p:sp>
      <p:pic>
        <p:nvPicPr>
          <p:cNvPr descr="C:\Users\user\Desktop\bmsce.png" id="246" name="Google Shape;246;p5"/>
          <p:cNvPicPr preferRelativeResize="0"/>
          <p:nvPr/>
        </p:nvPicPr>
        <p:blipFill rotWithShape="1">
          <a:blip r:embed="rId3">
            <a:alphaModFix/>
          </a:blip>
          <a:srcRect b="0" l="0" r="0" t="0"/>
          <a:stretch/>
        </p:blipFill>
        <p:spPr>
          <a:xfrm>
            <a:off x="10888530" y="122206"/>
            <a:ext cx="1232164" cy="1189851"/>
          </a:xfrm>
          <a:prstGeom prst="rect">
            <a:avLst/>
          </a:prstGeom>
          <a:noFill/>
          <a:ln>
            <a:noFill/>
          </a:ln>
        </p:spPr>
      </p:pic>
      <p:sp>
        <p:nvSpPr>
          <p:cNvPr id="247" name="Google Shape;247;p5"/>
          <p:cNvSpPr txBox="1"/>
          <p:nvPr>
            <p:ph idx="11" type="ftr"/>
          </p:nvPr>
        </p:nvSpPr>
        <p:spPr>
          <a:xfrm>
            <a:off x="4063476" y="6475446"/>
            <a:ext cx="655068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Removal of Occluding fences from an image               Dept of CSE, BMSCE</a:t>
            </a:r>
            <a:endParaRPr/>
          </a:p>
        </p:txBody>
      </p:sp>
      <p:sp>
        <p:nvSpPr>
          <p:cNvPr id="248" name="Google Shape;248;p5"/>
          <p:cNvSpPr txBox="1"/>
          <p:nvPr>
            <p:ph idx="10" type="dt"/>
          </p:nvPr>
        </p:nvSpPr>
        <p:spPr>
          <a:xfrm>
            <a:off x="10766565" y="6470075"/>
            <a:ext cx="1146283" cy="37039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2019-2020</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6"/>
          <p:cNvSpPr txBox="1"/>
          <p:nvPr>
            <p:ph type="title"/>
          </p:nvPr>
        </p:nvSpPr>
        <p:spPr>
          <a:xfrm>
            <a:off x="2592924" y="324307"/>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488292"/>
              </a:buClr>
              <a:buSzPts val="3600"/>
              <a:buFont typeface="Century Gothic"/>
              <a:buNone/>
            </a:pPr>
            <a:r>
              <a:rPr lang="en-US">
                <a:solidFill>
                  <a:srgbClr val="488292"/>
                </a:solidFill>
              </a:rPr>
              <a:t>Existing systems - Inpainting</a:t>
            </a:r>
            <a:endParaRPr>
              <a:solidFill>
                <a:srgbClr val="488292"/>
              </a:solidFill>
            </a:endParaRPr>
          </a:p>
        </p:txBody>
      </p:sp>
      <p:sp>
        <p:nvSpPr>
          <p:cNvPr id="254" name="Google Shape;254;p6"/>
          <p:cNvSpPr txBox="1"/>
          <p:nvPr>
            <p:ph idx="12" type="sldNum"/>
          </p:nvPr>
        </p:nvSpPr>
        <p:spPr>
          <a:xfrm>
            <a:off x="0" y="6298840"/>
            <a:ext cx="7797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chemeClr val="dk1"/>
                </a:solidFill>
              </a:rPr>
              <a:t>‹#›</a:t>
            </a:fld>
            <a:endParaRPr>
              <a:solidFill>
                <a:schemeClr val="dk1"/>
              </a:solidFill>
            </a:endParaRPr>
          </a:p>
        </p:txBody>
      </p:sp>
      <p:sp>
        <p:nvSpPr>
          <p:cNvPr id="255" name="Google Shape;255;p6"/>
          <p:cNvSpPr txBox="1"/>
          <p:nvPr/>
        </p:nvSpPr>
        <p:spPr>
          <a:xfrm>
            <a:off x="1603948" y="1154243"/>
            <a:ext cx="9900664" cy="5371247"/>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0" i="0" lang="en-US" sz="2000" u="none" cap="none" strike="noStrike">
                <a:solidFill>
                  <a:srgbClr val="3F3F3F"/>
                </a:solidFill>
                <a:latin typeface="Century Gothic"/>
                <a:ea typeface="Century Gothic"/>
                <a:cs typeface="Century Gothic"/>
                <a:sym typeface="Century Gothic"/>
              </a:rPr>
              <a:t>Algorithms on inpainting were initially based on texture synthesis, however these algorithms did not provide satisfactory results in terms of visual appearance.</a:t>
            </a:r>
            <a:endParaRPr/>
          </a:p>
          <a:p>
            <a:pPr indent="0" lvl="0" marL="0" marR="0" rtl="0" algn="l">
              <a:spcBef>
                <a:spcPts val="1000"/>
              </a:spcBef>
              <a:spcAft>
                <a:spcPts val="0"/>
              </a:spcAft>
              <a:buNone/>
            </a:pPr>
            <a:r>
              <a:rPr b="0" i="0" lang="en-US" sz="2000" u="none" cap="none" strike="noStrike">
                <a:solidFill>
                  <a:srgbClr val="3F3F3F"/>
                </a:solidFill>
                <a:latin typeface="Century Gothic"/>
                <a:ea typeface="Century Gothic"/>
                <a:cs typeface="Century Gothic"/>
                <a:sym typeface="Century Gothic"/>
              </a:rPr>
              <a:t>Content aware algorithms have been proposed by (Yoshida et al[4]) that use Deep Convolutional Generative Adversarial Net. While it did produce better results, its effectiveness is limited to the training of its dataset.</a:t>
            </a:r>
            <a:endParaRPr/>
          </a:p>
          <a:p>
            <a:pPr indent="0" lvl="0" marL="0" marR="0" rtl="0" algn="l">
              <a:spcBef>
                <a:spcPts val="1000"/>
              </a:spcBef>
              <a:spcAft>
                <a:spcPts val="0"/>
              </a:spcAft>
              <a:buNone/>
            </a:pPr>
            <a:r>
              <a:rPr b="0" i="0" lang="en-US" sz="2000" u="none" cap="none" strike="noStrike">
                <a:solidFill>
                  <a:srgbClr val="3F3F3F"/>
                </a:solidFill>
                <a:latin typeface="Century Gothic"/>
                <a:ea typeface="Century Gothic"/>
                <a:cs typeface="Century Gothic"/>
                <a:sym typeface="Century Gothic"/>
              </a:rPr>
              <a:t>(Criminisi et al [5]) introduced an exemplar based inpainting algorithm to inpaint pictures which was able to produce better visual results than any existing algorithm. However, the algorithm was very slow and inefficient.</a:t>
            </a:r>
            <a:endParaRPr b="0" i="0" sz="2000" u="none" cap="none" strike="noStrike">
              <a:solidFill>
                <a:srgbClr val="3F3F3F"/>
              </a:solidFill>
              <a:latin typeface="Century Gothic"/>
              <a:ea typeface="Century Gothic"/>
              <a:cs typeface="Century Gothic"/>
              <a:sym typeface="Century Gothic"/>
            </a:endParaRPr>
          </a:p>
          <a:p>
            <a:pPr indent="0" lvl="0" marL="0" marR="0" rtl="0" algn="l">
              <a:spcBef>
                <a:spcPts val="1000"/>
              </a:spcBef>
              <a:spcAft>
                <a:spcPts val="0"/>
              </a:spcAft>
              <a:buNone/>
            </a:pPr>
            <a:r>
              <a:t/>
            </a:r>
            <a:endParaRPr b="0" i="0" sz="2000" u="none" cap="none" strike="noStrike">
              <a:solidFill>
                <a:srgbClr val="3F3F3F"/>
              </a:solidFill>
              <a:latin typeface="Century Gothic"/>
              <a:ea typeface="Century Gothic"/>
              <a:cs typeface="Century Gothic"/>
              <a:sym typeface="Century Gothic"/>
            </a:endParaRPr>
          </a:p>
          <a:p>
            <a:pPr indent="0" lvl="0" marL="0" marR="0" rtl="0" algn="l">
              <a:spcBef>
                <a:spcPts val="1000"/>
              </a:spcBef>
              <a:spcAft>
                <a:spcPts val="0"/>
              </a:spcAft>
              <a:buNone/>
            </a:pPr>
            <a:r>
              <a:rPr b="1" i="0" lang="en-US" sz="2000" u="none" cap="none" strike="noStrike">
                <a:solidFill>
                  <a:srgbClr val="3F3F3F"/>
                </a:solidFill>
                <a:latin typeface="Century Gothic"/>
                <a:ea typeface="Century Gothic"/>
                <a:cs typeface="Century Gothic"/>
                <a:sym typeface="Century Gothic"/>
              </a:rPr>
              <a:t>Defencing and inpainting have been tackled as separate problems in earlier research works, but never together due to the complexity involved. This is what our project aims to achieve</a:t>
            </a:r>
            <a:endParaRPr b="1" i="0" sz="2000" u="none" cap="none" strike="noStrike">
              <a:solidFill>
                <a:srgbClr val="3F3F3F"/>
              </a:solidFill>
              <a:latin typeface="Century Gothic"/>
              <a:ea typeface="Century Gothic"/>
              <a:cs typeface="Century Gothic"/>
              <a:sym typeface="Century Gothic"/>
            </a:endParaRPr>
          </a:p>
        </p:txBody>
      </p:sp>
      <p:pic>
        <p:nvPicPr>
          <p:cNvPr descr="C:\Users\user\Desktop\bmsce.png" id="256" name="Google Shape;256;p6"/>
          <p:cNvPicPr preferRelativeResize="0"/>
          <p:nvPr/>
        </p:nvPicPr>
        <p:blipFill rotWithShape="1">
          <a:blip r:embed="rId3">
            <a:alphaModFix/>
          </a:blip>
          <a:srcRect b="0" l="0" r="0" t="0"/>
          <a:stretch/>
        </p:blipFill>
        <p:spPr>
          <a:xfrm>
            <a:off x="10888530" y="122206"/>
            <a:ext cx="1232164" cy="1189851"/>
          </a:xfrm>
          <a:prstGeom prst="rect">
            <a:avLst/>
          </a:prstGeom>
          <a:noFill/>
          <a:ln>
            <a:noFill/>
          </a:ln>
        </p:spPr>
      </p:pic>
      <p:sp>
        <p:nvSpPr>
          <p:cNvPr id="257" name="Google Shape;257;p6"/>
          <p:cNvSpPr txBox="1"/>
          <p:nvPr>
            <p:ph idx="11" type="ftr"/>
          </p:nvPr>
        </p:nvSpPr>
        <p:spPr>
          <a:xfrm>
            <a:off x="4063476" y="6475446"/>
            <a:ext cx="655068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Removal of Occluding fences from an image               Dept of CSE, BMSCE</a:t>
            </a:r>
            <a:endParaRPr/>
          </a:p>
        </p:txBody>
      </p:sp>
      <p:sp>
        <p:nvSpPr>
          <p:cNvPr id="258" name="Google Shape;258;p6"/>
          <p:cNvSpPr txBox="1"/>
          <p:nvPr>
            <p:ph idx="10" type="dt"/>
          </p:nvPr>
        </p:nvSpPr>
        <p:spPr>
          <a:xfrm>
            <a:off x="10766565" y="6470075"/>
            <a:ext cx="1146283" cy="37039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2019-2020</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7"/>
          <p:cNvSpPr/>
          <p:nvPr/>
        </p:nvSpPr>
        <p:spPr>
          <a:xfrm>
            <a:off x="1" y="0"/>
            <a:ext cx="4059079"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64" name="Google Shape;264;p7"/>
          <p:cNvSpPr txBox="1"/>
          <p:nvPr>
            <p:ph type="title"/>
          </p:nvPr>
        </p:nvSpPr>
        <p:spPr>
          <a:xfrm>
            <a:off x="1136073" y="3101093"/>
            <a:ext cx="2577872" cy="3029344"/>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1"/>
              </a:buClr>
              <a:buSzPts val="3200"/>
              <a:buFont typeface="Century Gothic"/>
              <a:buNone/>
            </a:pPr>
            <a:r>
              <a:rPr lang="en-US" sz="3200">
                <a:solidFill>
                  <a:schemeClr val="lt1"/>
                </a:solidFill>
              </a:rPr>
              <a:t>Why is it a non-trivial task</a:t>
            </a:r>
            <a:r>
              <a:rPr lang="en-US" sz="3200">
                <a:solidFill>
                  <a:schemeClr val="lt1"/>
                </a:solidFill>
                <a:latin typeface="Arial"/>
                <a:ea typeface="Arial"/>
                <a:cs typeface="Arial"/>
                <a:sym typeface="Arial"/>
              </a:rPr>
              <a:t>?</a:t>
            </a:r>
            <a:endParaRPr/>
          </a:p>
        </p:txBody>
      </p:sp>
      <p:sp>
        <p:nvSpPr>
          <p:cNvPr id="265" name="Google Shape;265;p7"/>
          <p:cNvSpPr/>
          <p:nvPr/>
        </p:nvSpPr>
        <p:spPr>
          <a:xfrm flipH="1" rot="10800000">
            <a:off x="-159" y="3179901"/>
            <a:ext cx="1098194" cy="514066"/>
          </a:xfrm>
          <a:custGeom>
            <a:rect b="b" l="l" r="r" t="t"/>
            <a:pathLst>
              <a:path extrusionOk="0" h="10168" w="6883">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7"/>
          <p:cNvSpPr txBox="1"/>
          <p:nvPr>
            <p:ph idx="12" type="sldNum"/>
          </p:nvPr>
        </p:nvSpPr>
        <p:spPr>
          <a:xfrm>
            <a:off x="0" y="6321142"/>
            <a:ext cx="779767" cy="365125"/>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None/>
            </a:pPr>
            <a:fld id="{00000000-1234-1234-1234-123412341234}" type="slidenum">
              <a:rPr lang="en-US" sz="1900">
                <a:solidFill>
                  <a:srgbClr val="FFFFFF"/>
                </a:solidFill>
              </a:rPr>
              <a:t>‹#›</a:t>
            </a:fld>
            <a:endParaRPr sz="1900">
              <a:solidFill>
                <a:srgbClr val="FFFFFF"/>
              </a:solidFill>
            </a:endParaRPr>
          </a:p>
        </p:txBody>
      </p:sp>
      <p:sp>
        <p:nvSpPr>
          <p:cNvPr id="267" name="Google Shape;267;p7"/>
          <p:cNvSpPr txBox="1"/>
          <p:nvPr>
            <p:ph idx="1" type="body"/>
          </p:nvPr>
        </p:nvSpPr>
        <p:spPr>
          <a:xfrm>
            <a:off x="4045528" y="-1"/>
            <a:ext cx="6927272" cy="6525491"/>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1800"/>
              <a:buNone/>
            </a:pPr>
            <a:r>
              <a:rPr lang="en-US"/>
              <a:t>Consider the problem of detecting edges in the following one-dimensional signal. Here, we may intuitively say that there should be an edge between the 4th and 5th pixels.</a:t>
            </a:r>
            <a:endParaRPr/>
          </a:p>
          <a:p>
            <a:pPr indent="0" lvl="0" marL="0" rtl="0" algn="l">
              <a:spcBef>
                <a:spcPts val="1000"/>
              </a:spcBef>
              <a:spcAft>
                <a:spcPts val="0"/>
              </a:spcAft>
              <a:buSzPts val="1800"/>
              <a:buNone/>
            </a:pPr>
            <a:r>
              <a:t/>
            </a:r>
            <a:endParaRPr/>
          </a:p>
          <a:p>
            <a:pPr indent="0" lvl="0" marL="0" rtl="0" algn="l">
              <a:spcBef>
                <a:spcPts val="1000"/>
              </a:spcBef>
              <a:spcAft>
                <a:spcPts val="0"/>
              </a:spcAft>
              <a:buSzPts val="1800"/>
              <a:buNone/>
            </a:pPr>
            <a:r>
              <a:t/>
            </a:r>
            <a:endParaRPr/>
          </a:p>
          <a:p>
            <a:pPr indent="0" lvl="0" marL="0" rtl="0" algn="l">
              <a:spcBef>
                <a:spcPts val="1000"/>
              </a:spcBef>
              <a:spcAft>
                <a:spcPts val="0"/>
              </a:spcAft>
              <a:buSzPts val="1800"/>
              <a:buNone/>
            </a:pPr>
            <a:r>
              <a:rPr lang="en-US"/>
              <a:t>If the intensity difference were smaller between the 4th and the 5th pixels and if the intensity differences between the adjacent neighboring pixels were higher, it would not be as easy to say that there should be an edge in the corresponding region. Moreover, one could argue that this case is one in which there are several edges. </a:t>
            </a:r>
            <a:endParaRPr/>
          </a:p>
          <a:p>
            <a:pPr indent="0" lvl="0" marL="0" rtl="0" algn="l">
              <a:spcBef>
                <a:spcPts val="1000"/>
              </a:spcBef>
              <a:spcAft>
                <a:spcPts val="0"/>
              </a:spcAft>
              <a:buSzPts val="1800"/>
              <a:buNone/>
            </a:pPr>
            <a:r>
              <a:t/>
            </a:r>
            <a:endParaRPr/>
          </a:p>
          <a:p>
            <a:pPr indent="0" lvl="0" marL="0" rtl="0" algn="l">
              <a:spcBef>
                <a:spcPts val="1000"/>
              </a:spcBef>
              <a:spcAft>
                <a:spcPts val="0"/>
              </a:spcAft>
              <a:buSzPts val="1800"/>
              <a:buNone/>
            </a:pPr>
            <a:r>
              <a:t/>
            </a:r>
            <a:endParaRPr/>
          </a:p>
          <a:p>
            <a:pPr indent="0" lvl="0" marL="0" rtl="0" algn="l">
              <a:spcBef>
                <a:spcPts val="1000"/>
              </a:spcBef>
              <a:spcAft>
                <a:spcPts val="0"/>
              </a:spcAft>
              <a:buSzPts val="1800"/>
              <a:buNone/>
            </a:pPr>
            <a:br>
              <a:rPr lang="en-US"/>
            </a:br>
            <a:r>
              <a:rPr lang="en-US"/>
              <a:t> Hence, to firmly state a specific threshold on how large the intensity change between two neighbouring pixels must be for us to say that there should be an edge between these pixels is not always simple.</a:t>
            </a:r>
            <a:endParaRPr/>
          </a:p>
        </p:txBody>
      </p:sp>
      <p:pic>
        <p:nvPicPr>
          <p:cNvPr descr="C:\Users\user\Desktop\bmsce.png" id="268" name="Google Shape;268;p7"/>
          <p:cNvPicPr preferRelativeResize="0"/>
          <p:nvPr/>
        </p:nvPicPr>
        <p:blipFill rotWithShape="1">
          <a:blip r:embed="rId3">
            <a:alphaModFix/>
          </a:blip>
          <a:srcRect b="0" l="0" r="0" t="0"/>
          <a:stretch/>
        </p:blipFill>
        <p:spPr>
          <a:xfrm>
            <a:off x="10888530" y="122206"/>
            <a:ext cx="1232164" cy="1189851"/>
          </a:xfrm>
          <a:prstGeom prst="rect">
            <a:avLst/>
          </a:prstGeom>
          <a:noFill/>
          <a:ln>
            <a:noFill/>
          </a:ln>
        </p:spPr>
      </p:pic>
      <p:pic>
        <p:nvPicPr>
          <p:cNvPr descr="ex1.JPG" id="269" name="Google Shape;269;p7"/>
          <p:cNvPicPr preferRelativeResize="0"/>
          <p:nvPr/>
        </p:nvPicPr>
        <p:blipFill rotWithShape="1">
          <a:blip r:embed="rId4">
            <a:alphaModFix/>
          </a:blip>
          <a:srcRect b="0" l="0" r="0" t="0"/>
          <a:stretch/>
        </p:blipFill>
        <p:spPr>
          <a:xfrm>
            <a:off x="5646592" y="1222663"/>
            <a:ext cx="2984789" cy="987449"/>
          </a:xfrm>
          <a:prstGeom prst="rect">
            <a:avLst/>
          </a:prstGeom>
          <a:noFill/>
          <a:ln>
            <a:noFill/>
          </a:ln>
        </p:spPr>
      </p:pic>
      <p:pic>
        <p:nvPicPr>
          <p:cNvPr descr="ex2.JPG" id="270" name="Google Shape;270;p7"/>
          <p:cNvPicPr preferRelativeResize="0"/>
          <p:nvPr/>
        </p:nvPicPr>
        <p:blipFill rotWithShape="1">
          <a:blip r:embed="rId5">
            <a:alphaModFix/>
          </a:blip>
          <a:srcRect b="0" l="0" r="0" t="0"/>
          <a:stretch/>
        </p:blipFill>
        <p:spPr>
          <a:xfrm>
            <a:off x="5955722" y="3962400"/>
            <a:ext cx="3033713" cy="933450"/>
          </a:xfrm>
          <a:prstGeom prst="rect">
            <a:avLst/>
          </a:prstGeom>
          <a:noFill/>
          <a:ln>
            <a:noFill/>
          </a:ln>
        </p:spPr>
      </p:pic>
      <p:sp>
        <p:nvSpPr>
          <p:cNvPr id="271" name="Google Shape;271;p7"/>
          <p:cNvSpPr txBox="1"/>
          <p:nvPr>
            <p:ph idx="11" type="ftr"/>
          </p:nvPr>
        </p:nvSpPr>
        <p:spPr>
          <a:xfrm>
            <a:off x="4063476" y="6475446"/>
            <a:ext cx="655068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Removal of Occluding fences from an image               Dept of CSE, BMSCE</a:t>
            </a:r>
            <a:endParaRPr/>
          </a:p>
        </p:txBody>
      </p:sp>
      <p:sp>
        <p:nvSpPr>
          <p:cNvPr id="272" name="Google Shape;272;p7"/>
          <p:cNvSpPr txBox="1"/>
          <p:nvPr>
            <p:ph idx="10" type="dt"/>
          </p:nvPr>
        </p:nvSpPr>
        <p:spPr>
          <a:xfrm>
            <a:off x="10766565" y="6470075"/>
            <a:ext cx="1146283" cy="37039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2019-2020</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C4DCE3"/>
            </a:gs>
          </a:gsLst>
          <a:lin ang="5400000" scaled="0"/>
        </a:gradFill>
      </p:bgPr>
    </p:bg>
    <p:spTree>
      <p:nvGrpSpPr>
        <p:cNvPr id="276" name="Shape 276"/>
        <p:cNvGrpSpPr/>
        <p:nvPr/>
      </p:nvGrpSpPr>
      <p:grpSpPr>
        <a:xfrm>
          <a:off x="0" y="0"/>
          <a:ext cx="0" cy="0"/>
          <a:chOff x="0" y="0"/>
          <a:chExt cx="0" cy="0"/>
        </a:xfrm>
      </p:grpSpPr>
      <p:grpSp>
        <p:nvGrpSpPr>
          <p:cNvPr id="277" name="Google Shape;277;p8"/>
          <p:cNvGrpSpPr/>
          <p:nvPr/>
        </p:nvGrpSpPr>
        <p:grpSpPr>
          <a:xfrm>
            <a:off x="9" y="228600"/>
            <a:ext cx="2851523" cy="6638625"/>
            <a:chOff x="2487613" y="285750"/>
            <a:chExt cx="2428875" cy="5654676"/>
          </a:xfrm>
        </p:grpSpPr>
        <p:sp>
          <p:nvSpPr>
            <p:cNvPr id="278" name="Google Shape;278;p8"/>
            <p:cNvSpPr/>
            <p:nvPr/>
          </p:nvSpPr>
          <p:spPr>
            <a:xfrm>
              <a:off x="2487613" y="2284413"/>
              <a:ext cx="85725" cy="533400"/>
            </a:xfrm>
            <a:custGeom>
              <a:rect b="b" l="l" r="r" t="t"/>
              <a:pathLst>
                <a:path extrusionOk="0" h="136" w="22">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8"/>
            <p:cNvSpPr/>
            <p:nvPr/>
          </p:nvSpPr>
          <p:spPr>
            <a:xfrm>
              <a:off x="2597151" y="2779713"/>
              <a:ext cx="550863" cy="1978025"/>
            </a:xfrm>
            <a:custGeom>
              <a:rect b="b" l="l" r="r" t="t"/>
              <a:pathLst>
                <a:path extrusionOk="0" h="504" w="14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8"/>
            <p:cNvSpPr/>
            <p:nvPr/>
          </p:nvSpPr>
          <p:spPr>
            <a:xfrm>
              <a:off x="3175001" y="4730750"/>
              <a:ext cx="519113" cy="1209675"/>
            </a:xfrm>
            <a:custGeom>
              <a:rect b="b" l="l" r="r" t="t"/>
              <a:pathLst>
                <a:path extrusionOk="0" h="308" w="132">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8"/>
            <p:cNvSpPr/>
            <p:nvPr/>
          </p:nvSpPr>
          <p:spPr>
            <a:xfrm>
              <a:off x="3305176" y="5630863"/>
              <a:ext cx="146050" cy="309563"/>
            </a:xfrm>
            <a:custGeom>
              <a:rect b="b" l="l" r="r" t="t"/>
              <a:pathLst>
                <a:path extrusionOk="0" h="79" w="37">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8"/>
            <p:cNvSpPr/>
            <p:nvPr/>
          </p:nvSpPr>
          <p:spPr>
            <a:xfrm>
              <a:off x="2573338" y="2817813"/>
              <a:ext cx="700088" cy="2835275"/>
            </a:xfrm>
            <a:custGeom>
              <a:rect b="b" l="l" r="r" t="t"/>
              <a:pathLst>
                <a:path extrusionOk="0" h="722" w="178">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8"/>
            <p:cNvSpPr/>
            <p:nvPr/>
          </p:nvSpPr>
          <p:spPr>
            <a:xfrm>
              <a:off x="2506663" y="285750"/>
              <a:ext cx="90488" cy="2493963"/>
            </a:xfrm>
            <a:custGeom>
              <a:rect b="b" l="l" r="r" t="t"/>
              <a:pathLst>
                <a:path extrusionOk="0" h="635" w="23">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8"/>
            <p:cNvSpPr/>
            <p:nvPr/>
          </p:nvSpPr>
          <p:spPr>
            <a:xfrm>
              <a:off x="2554288" y="2598738"/>
              <a:ext cx="66675" cy="420688"/>
            </a:xfrm>
            <a:custGeom>
              <a:rect b="b" l="l" r="r" t="t"/>
              <a:pathLst>
                <a:path extrusionOk="0" h="107" w="1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8"/>
            <p:cNvSpPr/>
            <p:nvPr/>
          </p:nvSpPr>
          <p:spPr>
            <a:xfrm>
              <a:off x="3143251" y="4757738"/>
              <a:ext cx="161925" cy="873125"/>
            </a:xfrm>
            <a:custGeom>
              <a:rect b="b" l="l" r="r" t="t"/>
              <a:pathLst>
                <a:path extrusionOk="0" h="222" w="41">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8"/>
            <p:cNvSpPr/>
            <p:nvPr/>
          </p:nvSpPr>
          <p:spPr>
            <a:xfrm>
              <a:off x="3148013" y="1282700"/>
              <a:ext cx="1768475" cy="3448050"/>
            </a:xfrm>
            <a:custGeom>
              <a:rect b="b" l="l" r="r" t="t"/>
              <a:pathLst>
                <a:path extrusionOk="0" h="878" w="45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8"/>
            <p:cNvSpPr/>
            <p:nvPr/>
          </p:nvSpPr>
          <p:spPr>
            <a:xfrm>
              <a:off x="3273426" y="5653088"/>
              <a:ext cx="138113" cy="287338"/>
            </a:xfrm>
            <a:custGeom>
              <a:rect b="b" l="l" r="r" t="t"/>
              <a:pathLst>
                <a:path extrusionOk="0" h="73" w="35">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8"/>
            <p:cNvSpPr/>
            <p:nvPr/>
          </p:nvSpPr>
          <p:spPr>
            <a:xfrm>
              <a:off x="3143251" y="4656138"/>
              <a:ext cx="31750" cy="188913"/>
            </a:xfrm>
            <a:custGeom>
              <a:rect b="b" l="l" r="r" t="t"/>
              <a:pathLst>
                <a:path extrusionOk="0" h="48" w="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8"/>
            <p:cNvSpPr/>
            <p:nvPr/>
          </p:nvSpPr>
          <p:spPr>
            <a:xfrm>
              <a:off x="3211513" y="5410200"/>
              <a:ext cx="203200" cy="530225"/>
            </a:xfrm>
            <a:custGeom>
              <a:rect b="b" l="l" r="r" t="t"/>
              <a:pathLst>
                <a:path extrusionOk="0" h="135" w="52">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 name="Google Shape;290;p8"/>
          <p:cNvGrpSpPr/>
          <p:nvPr/>
        </p:nvGrpSpPr>
        <p:grpSpPr>
          <a:xfrm>
            <a:off x="27225" y="157"/>
            <a:ext cx="2356675" cy="6853096"/>
            <a:chOff x="6627813" y="195610"/>
            <a:chExt cx="1952625" cy="5678141"/>
          </a:xfrm>
        </p:grpSpPr>
        <p:sp>
          <p:nvSpPr>
            <p:cNvPr id="291" name="Google Shape;291;p8"/>
            <p:cNvSpPr/>
            <p:nvPr/>
          </p:nvSpPr>
          <p:spPr>
            <a:xfrm>
              <a:off x="6627813" y="195610"/>
              <a:ext cx="409575" cy="3646488"/>
            </a:xfrm>
            <a:custGeom>
              <a:rect b="b" l="l" r="r" t="t"/>
              <a:pathLst>
                <a:path extrusionOk="0" h="920" w="103">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8"/>
            <p:cNvSpPr/>
            <p:nvPr/>
          </p:nvSpPr>
          <p:spPr>
            <a:xfrm>
              <a:off x="7061201" y="3771900"/>
              <a:ext cx="350838" cy="1309688"/>
            </a:xfrm>
            <a:custGeom>
              <a:rect b="b" l="l" r="r" t="t"/>
              <a:pathLst>
                <a:path extrusionOk="0" h="330" w="88">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8"/>
            <p:cNvSpPr/>
            <p:nvPr/>
          </p:nvSpPr>
          <p:spPr>
            <a:xfrm>
              <a:off x="7439026" y="5053013"/>
              <a:ext cx="357188" cy="820738"/>
            </a:xfrm>
            <a:custGeom>
              <a:rect b="b" l="l" r="r" t="t"/>
              <a:pathLst>
                <a:path extrusionOk="0" h="207" w="9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8"/>
            <p:cNvSpPr/>
            <p:nvPr/>
          </p:nvSpPr>
          <p:spPr>
            <a:xfrm>
              <a:off x="7037388" y="3811588"/>
              <a:ext cx="457200" cy="1852613"/>
            </a:xfrm>
            <a:custGeom>
              <a:rect b="b" l="l" r="r" t="t"/>
              <a:pathLst>
                <a:path extrusionOk="0" h="467" w="115">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8"/>
            <p:cNvSpPr/>
            <p:nvPr/>
          </p:nvSpPr>
          <p:spPr>
            <a:xfrm>
              <a:off x="6992938" y="1263650"/>
              <a:ext cx="144463" cy="2508250"/>
            </a:xfrm>
            <a:custGeom>
              <a:rect b="b" l="l" r="r" t="t"/>
              <a:pathLst>
                <a:path extrusionOk="0" h="633" w="36">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8"/>
            <p:cNvSpPr/>
            <p:nvPr/>
          </p:nvSpPr>
          <p:spPr>
            <a:xfrm>
              <a:off x="7526338" y="5640388"/>
              <a:ext cx="111125" cy="233363"/>
            </a:xfrm>
            <a:custGeom>
              <a:rect b="b" l="l" r="r" t="t"/>
              <a:pathLst>
                <a:path extrusionOk="0" h="59" w="28">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8"/>
            <p:cNvSpPr/>
            <p:nvPr/>
          </p:nvSpPr>
          <p:spPr>
            <a:xfrm>
              <a:off x="7021513" y="3598863"/>
              <a:ext cx="68263" cy="423863"/>
            </a:xfrm>
            <a:custGeom>
              <a:rect b="b" l="l" r="r" t="t"/>
              <a:pathLst>
                <a:path extrusionOk="0" h="107" w="1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8"/>
            <p:cNvSpPr/>
            <p:nvPr/>
          </p:nvSpPr>
          <p:spPr>
            <a:xfrm>
              <a:off x="7412038" y="2801938"/>
              <a:ext cx="1168400" cy="2251075"/>
            </a:xfrm>
            <a:custGeom>
              <a:rect b="b" l="l" r="r" t="t"/>
              <a:pathLst>
                <a:path extrusionOk="0" h="568" w="294">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8"/>
            <p:cNvSpPr/>
            <p:nvPr/>
          </p:nvSpPr>
          <p:spPr>
            <a:xfrm>
              <a:off x="7494588" y="5664200"/>
              <a:ext cx="100013" cy="209550"/>
            </a:xfrm>
            <a:custGeom>
              <a:rect b="b" l="l" r="r" t="t"/>
              <a:pathLst>
                <a:path extrusionOk="0" h="53" w="25">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8"/>
            <p:cNvSpPr/>
            <p:nvPr/>
          </p:nvSpPr>
          <p:spPr>
            <a:xfrm>
              <a:off x="7412038" y="5081588"/>
              <a:ext cx="114300" cy="558800"/>
            </a:xfrm>
            <a:custGeom>
              <a:rect b="b" l="l" r="r" t="t"/>
              <a:pathLst>
                <a:path extrusionOk="0" h="141" w="29">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8"/>
            <p:cNvSpPr/>
            <p:nvPr/>
          </p:nvSpPr>
          <p:spPr>
            <a:xfrm>
              <a:off x="7412038" y="4978400"/>
              <a:ext cx="31750" cy="188913"/>
            </a:xfrm>
            <a:custGeom>
              <a:rect b="b" l="l" r="r" t="t"/>
              <a:pathLst>
                <a:path extrusionOk="0" h="48" w="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8"/>
            <p:cNvSpPr/>
            <p:nvPr/>
          </p:nvSpPr>
          <p:spPr>
            <a:xfrm>
              <a:off x="7439026" y="5434013"/>
              <a:ext cx="174625" cy="439738"/>
            </a:xfrm>
            <a:custGeom>
              <a:rect b="b" l="l" r="r" t="t"/>
              <a:pathLst>
                <a:path extrusionOk="0" h="111" w="44">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 name="Google Shape;303;p8"/>
          <p:cNvSpPr/>
          <p:nvPr/>
        </p:nvSpPr>
        <p:spPr>
          <a:xfrm>
            <a:off x="0" y="0"/>
            <a:ext cx="18288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8"/>
          <p:cNvSpPr/>
          <p:nvPr/>
        </p:nvSpPr>
        <p:spPr>
          <a:xfrm>
            <a:off x="0" y="4323810"/>
            <a:ext cx="1744652" cy="778589"/>
          </a:xfrm>
          <a:custGeom>
            <a:rect b="b" l="l" r="r" t="t"/>
            <a:pathLst>
              <a:path extrusionOk="0" h="166" w="372">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8"/>
          <p:cNvSpPr txBox="1"/>
          <p:nvPr>
            <p:ph type="title"/>
          </p:nvPr>
        </p:nvSpPr>
        <p:spPr>
          <a:xfrm>
            <a:off x="3373062" y="1864865"/>
            <a:ext cx="8131550" cy="2262781"/>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168DBA"/>
              </a:buClr>
              <a:buSzPts val="5400"/>
              <a:buFont typeface="Century Gothic"/>
              <a:buNone/>
            </a:pPr>
            <a:r>
              <a:rPr lang="en-US" sz="5400"/>
              <a:t>Design and implementation</a:t>
            </a:r>
            <a:endParaRPr/>
          </a:p>
        </p:txBody>
      </p:sp>
      <p:sp>
        <p:nvSpPr>
          <p:cNvPr id="306" name="Google Shape;306;p8"/>
          <p:cNvSpPr/>
          <p:nvPr/>
        </p:nvSpPr>
        <p:spPr>
          <a:xfrm>
            <a:off x="1" y="0"/>
            <a:ext cx="2851515"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grpSp>
        <p:nvGrpSpPr>
          <p:cNvPr id="307" name="Google Shape;307;p8"/>
          <p:cNvGrpSpPr/>
          <p:nvPr/>
        </p:nvGrpSpPr>
        <p:grpSpPr>
          <a:xfrm>
            <a:off x="9" y="228600"/>
            <a:ext cx="2851523" cy="6638625"/>
            <a:chOff x="2487613" y="285750"/>
            <a:chExt cx="2428875" cy="5654676"/>
          </a:xfrm>
        </p:grpSpPr>
        <p:sp>
          <p:nvSpPr>
            <p:cNvPr id="308" name="Google Shape;308;p8"/>
            <p:cNvSpPr/>
            <p:nvPr/>
          </p:nvSpPr>
          <p:spPr>
            <a:xfrm>
              <a:off x="2487613" y="2284413"/>
              <a:ext cx="85725" cy="533400"/>
            </a:xfrm>
            <a:custGeom>
              <a:rect b="b" l="l" r="r" t="t"/>
              <a:pathLst>
                <a:path extrusionOk="0" h="136" w="22">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rgbClr val="679CBE">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8"/>
            <p:cNvSpPr/>
            <p:nvPr/>
          </p:nvSpPr>
          <p:spPr>
            <a:xfrm>
              <a:off x="2597151" y="2779713"/>
              <a:ext cx="550863" cy="1978025"/>
            </a:xfrm>
            <a:custGeom>
              <a:rect b="b" l="l" r="r" t="t"/>
              <a:pathLst>
                <a:path extrusionOk="0" h="504" w="14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rgbClr val="679CBE">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8"/>
            <p:cNvSpPr/>
            <p:nvPr/>
          </p:nvSpPr>
          <p:spPr>
            <a:xfrm>
              <a:off x="3175001" y="4730750"/>
              <a:ext cx="519113" cy="1209675"/>
            </a:xfrm>
            <a:custGeom>
              <a:rect b="b" l="l" r="r" t="t"/>
              <a:pathLst>
                <a:path extrusionOk="0" h="308" w="132">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rgbClr val="679CBE">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8"/>
            <p:cNvSpPr/>
            <p:nvPr/>
          </p:nvSpPr>
          <p:spPr>
            <a:xfrm>
              <a:off x="3305176" y="5630863"/>
              <a:ext cx="146050" cy="309563"/>
            </a:xfrm>
            <a:custGeom>
              <a:rect b="b" l="l" r="r" t="t"/>
              <a:pathLst>
                <a:path extrusionOk="0" h="79" w="37">
                  <a:moveTo>
                    <a:pt x="28" y="79"/>
                  </a:moveTo>
                  <a:cubicBezTo>
                    <a:pt x="37" y="79"/>
                    <a:pt x="37" y="79"/>
                    <a:pt x="37" y="79"/>
                  </a:cubicBezTo>
                  <a:cubicBezTo>
                    <a:pt x="24" y="53"/>
                    <a:pt x="12" y="27"/>
                    <a:pt x="0" y="0"/>
                  </a:cubicBezTo>
                  <a:cubicBezTo>
                    <a:pt x="8" y="27"/>
                    <a:pt x="17" y="53"/>
                    <a:pt x="28" y="79"/>
                  </a:cubicBezTo>
                  <a:close/>
                </a:path>
              </a:pathLst>
            </a:custGeom>
            <a:solidFill>
              <a:srgbClr val="679CBE">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8"/>
            <p:cNvSpPr/>
            <p:nvPr/>
          </p:nvSpPr>
          <p:spPr>
            <a:xfrm>
              <a:off x="2573338" y="2817813"/>
              <a:ext cx="700088" cy="2835275"/>
            </a:xfrm>
            <a:custGeom>
              <a:rect b="b" l="l" r="r" t="t"/>
              <a:pathLst>
                <a:path extrusionOk="0" h="722" w="178">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rgbClr val="679CBE">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8"/>
            <p:cNvSpPr/>
            <p:nvPr/>
          </p:nvSpPr>
          <p:spPr>
            <a:xfrm>
              <a:off x="2506663" y="285750"/>
              <a:ext cx="90488" cy="2493963"/>
            </a:xfrm>
            <a:custGeom>
              <a:rect b="b" l="l" r="r" t="t"/>
              <a:pathLst>
                <a:path extrusionOk="0" h="635" w="23">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rgbClr val="679CBE">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8"/>
            <p:cNvSpPr/>
            <p:nvPr/>
          </p:nvSpPr>
          <p:spPr>
            <a:xfrm>
              <a:off x="2554288" y="2598738"/>
              <a:ext cx="66675" cy="420688"/>
            </a:xfrm>
            <a:custGeom>
              <a:rect b="b" l="l" r="r" t="t"/>
              <a:pathLst>
                <a:path extrusionOk="0" h="107" w="1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rgbClr val="679CBE">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8"/>
            <p:cNvSpPr/>
            <p:nvPr/>
          </p:nvSpPr>
          <p:spPr>
            <a:xfrm>
              <a:off x="3143251" y="4757738"/>
              <a:ext cx="161925" cy="873125"/>
            </a:xfrm>
            <a:custGeom>
              <a:rect b="b" l="l" r="r" t="t"/>
              <a:pathLst>
                <a:path extrusionOk="0" h="222" w="41">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rgbClr val="679CBE">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8"/>
            <p:cNvSpPr/>
            <p:nvPr/>
          </p:nvSpPr>
          <p:spPr>
            <a:xfrm>
              <a:off x="3148013" y="1282700"/>
              <a:ext cx="1768475" cy="3448050"/>
            </a:xfrm>
            <a:custGeom>
              <a:rect b="b" l="l" r="r" t="t"/>
              <a:pathLst>
                <a:path extrusionOk="0" h="878" w="45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rgbClr val="679CBE">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8"/>
            <p:cNvSpPr/>
            <p:nvPr/>
          </p:nvSpPr>
          <p:spPr>
            <a:xfrm>
              <a:off x="3273426" y="5653088"/>
              <a:ext cx="138113" cy="287338"/>
            </a:xfrm>
            <a:custGeom>
              <a:rect b="b" l="l" r="r" t="t"/>
              <a:pathLst>
                <a:path extrusionOk="0" h="73" w="35">
                  <a:moveTo>
                    <a:pt x="0" y="0"/>
                  </a:moveTo>
                  <a:cubicBezTo>
                    <a:pt x="7" y="24"/>
                    <a:pt x="16" y="49"/>
                    <a:pt x="26" y="73"/>
                  </a:cubicBezTo>
                  <a:cubicBezTo>
                    <a:pt x="35" y="73"/>
                    <a:pt x="35" y="73"/>
                    <a:pt x="35" y="73"/>
                  </a:cubicBezTo>
                  <a:cubicBezTo>
                    <a:pt x="23" y="49"/>
                    <a:pt x="11" y="24"/>
                    <a:pt x="0" y="0"/>
                  </a:cubicBezTo>
                  <a:close/>
                </a:path>
              </a:pathLst>
            </a:custGeom>
            <a:solidFill>
              <a:srgbClr val="679CBE">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8"/>
            <p:cNvSpPr/>
            <p:nvPr/>
          </p:nvSpPr>
          <p:spPr>
            <a:xfrm>
              <a:off x="3143251" y="4656138"/>
              <a:ext cx="31750" cy="188913"/>
            </a:xfrm>
            <a:custGeom>
              <a:rect b="b" l="l" r="r" t="t"/>
              <a:pathLst>
                <a:path extrusionOk="0" h="48" w="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rgbClr val="679CBE">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8"/>
            <p:cNvSpPr/>
            <p:nvPr/>
          </p:nvSpPr>
          <p:spPr>
            <a:xfrm>
              <a:off x="3211513" y="5410200"/>
              <a:ext cx="203200" cy="530225"/>
            </a:xfrm>
            <a:custGeom>
              <a:rect b="b" l="l" r="r" t="t"/>
              <a:pathLst>
                <a:path extrusionOk="0" h="135" w="52">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rgbClr val="679CBE">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 name="Google Shape;320;p8"/>
          <p:cNvGrpSpPr/>
          <p:nvPr/>
        </p:nvGrpSpPr>
        <p:grpSpPr>
          <a:xfrm>
            <a:off x="27225" y="-786"/>
            <a:ext cx="2356675" cy="6854040"/>
            <a:chOff x="6627813" y="194833"/>
            <a:chExt cx="1952625" cy="5678918"/>
          </a:xfrm>
        </p:grpSpPr>
        <p:sp>
          <p:nvSpPr>
            <p:cNvPr id="321" name="Google Shape;321;p8"/>
            <p:cNvSpPr/>
            <p:nvPr/>
          </p:nvSpPr>
          <p:spPr>
            <a:xfrm>
              <a:off x="6627813" y="194833"/>
              <a:ext cx="409575" cy="3646488"/>
            </a:xfrm>
            <a:custGeom>
              <a:rect b="b" l="l" r="r" t="t"/>
              <a:pathLst>
                <a:path extrusionOk="0" h="920" w="103">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rgbClr val="223E4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8"/>
            <p:cNvSpPr/>
            <p:nvPr/>
          </p:nvSpPr>
          <p:spPr>
            <a:xfrm>
              <a:off x="7061201" y="3771900"/>
              <a:ext cx="350838" cy="1309688"/>
            </a:xfrm>
            <a:custGeom>
              <a:rect b="b" l="l" r="r" t="t"/>
              <a:pathLst>
                <a:path extrusionOk="0" h="330" w="88">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rgbClr val="223E4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8"/>
            <p:cNvSpPr/>
            <p:nvPr/>
          </p:nvSpPr>
          <p:spPr>
            <a:xfrm>
              <a:off x="7439026" y="5053013"/>
              <a:ext cx="357188" cy="820738"/>
            </a:xfrm>
            <a:custGeom>
              <a:rect b="b" l="l" r="r" t="t"/>
              <a:pathLst>
                <a:path extrusionOk="0" h="207" w="9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rgbClr val="223E4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8"/>
            <p:cNvSpPr/>
            <p:nvPr/>
          </p:nvSpPr>
          <p:spPr>
            <a:xfrm>
              <a:off x="7037388" y="3811588"/>
              <a:ext cx="457200" cy="1852613"/>
            </a:xfrm>
            <a:custGeom>
              <a:rect b="b" l="l" r="r" t="t"/>
              <a:pathLst>
                <a:path extrusionOk="0" h="467" w="115">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rgbClr val="223E4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8"/>
            <p:cNvSpPr/>
            <p:nvPr/>
          </p:nvSpPr>
          <p:spPr>
            <a:xfrm>
              <a:off x="6992938" y="1263650"/>
              <a:ext cx="144463" cy="2508250"/>
            </a:xfrm>
            <a:custGeom>
              <a:rect b="b" l="l" r="r" t="t"/>
              <a:pathLst>
                <a:path extrusionOk="0" h="633" w="36">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rgbClr val="223E4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8"/>
            <p:cNvSpPr/>
            <p:nvPr/>
          </p:nvSpPr>
          <p:spPr>
            <a:xfrm>
              <a:off x="7526338" y="5640388"/>
              <a:ext cx="111125" cy="233363"/>
            </a:xfrm>
            <a:custGeom>
              <a:rect b="b" l="l" r="r" t="t"/>
              <a:pathLst>
                <a:path extrusionOk="0" h="59" w="28">
                  <a:moveTo>
                    <a:pt x="22" y="59"/>
                  </a:moveTo>
                  <a:cubicBezTo>
                    <a:pt x="28" y="59"/>
                    <a:pt x="28" y="59"/>
                    <a:pt x="28" y="59"/>
                  </a:cubicBezTo>
                  <a:cubicBezTo>
                    <a:pt x="18" y="40"/>
                    <a:pt x="9" y="20"/>
                    <a:pt x="0" y="0"/>
                  </a:cubicBezTo>
                  <a:cubicBezTo>
                    <a:pt x="6" y="20"/>
                    <a:pt x="13" y="40"/>
                    <a:pt x="22" y="59"/>
                  </a:cubicBezTo>
                  <a:close/>
                </a:path>
              </a:pathLst>
            </a:custGeom>
            <a:solidFill>
              <a:srgbClr val="223E4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8"/>
            <p:cNvSpPr/>
            <p:nvPr/>
          </p:nvSpPr>
          <p:spPr>
            <a:xfrm>
              <a:off x="7021513" y="3598863"/>
              <a:ext cx="68263" cy="423863"/>
            </a:xfrm>
            <a:custGeom>
              <a:rect b="b" l="l" r="r" t="t"/>
              <a:pathLst>
                <a:path extrusionOk="0" h="107" w="1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rgbClr val="223E4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8"/>
            <p:cNvSpPr/>
            <p:nvPr/>
          </p:nvSpPr>
          <p:spPr>
            <a:xfrm>
              <a:off x="7412038" y="2801938"/>
              <a:ext cx="1168400" cy="2251075"/>
            </a:xfrm>
            <a:custGeom>
              <a:rect b="b" l="l" r="r" t="t"/>
              <a:pathLst>
                <a:path extrusionOk="0" h="568" w="294">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rgbClr val="223E4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8"/>
            <p:cNvSpPr/>
            <p:nvPr/>
          </p:nvSpPr>
          <p:spPr>
            <a:xfrm>
              <a:off x="7494588" y="5664200"/>
              <a:ext cx="100013" cy="209550"/>
            </a:xfrm>
            <a:custGeom>
              <a:rect b="b" l="l" r="r" t="t"/>
              <a:pathLst>
                <a:path extrusionOk="0" h="53" w="25">
                  <a:moveTo>
                    <a:pt x="0" y="0"/>
                  </a:moveTo>
                  <a:cubicBezTo>
                    <a:pt x="5" y="18"/>
                    <a:pt x="12" y="36"/>
                    <a:pt x="19" y="53"/>
                  </a:cubicBezTo>
                  <a:cubicBezTo>
                    <a:pt x="25" y="53"/>
                    <a:pt x="25" y="53"/>
                    <a:pt x="25" y="53"/>
                  </a:cubicBezTo>
                  <a:cubicBezTo>
                    <a:pt x="16" y="36"/>
                    <a:pt x="8" y="18"/>
                    <a:pt x="0" y="0"/>
                  </a:cubicBezTo>
                  <a:close/>
                </a:path>
              </a:pathLst>
            </a:custGeom>
            <a:solidFill>
              <a:srgbClr val="223E4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8"/>
            <p:cNvSpPr/>
            <p:nvPr/>
          </p:nvSpPr>
          <p:spPr>
            <a:xfrm>
              <a:off x="7412038" y="5081588"/>
              <a:ext cx="114300" cy="558800"/>
            </a:xfrm>
            <a:custGeom>
              <a:rect b="b" l="l" r="r" t="t"/>
              <a:pathLst>
                <a:path extrusionOk="0" h="141" w="29">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rgbClr val="223E4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8"/>
            <p:cNvSpPr/>
            <p:nvPr/>
          </p:nvSpPr>
          <p:spPr>
            <a:xfrm>
              <a:off x="7412038" y="4978400"/>
              <a:ext cx="31750" cy="188913"/>
            </a:xfrm>
            <a:custGeom>
              <a:rect b="b" l="l" r="r" t="t"/>
              <a:pathLst>
                <a:path extrusionOk="0" h="48" w="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rgbClr val="223E4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8"/>
            <p:cNvSpPr/>
            <p:nvPr/>
          </p:nvSpPr>
          <p:spPr>
            <a:xfrm>
              <a:off x="7439026" y="5434013"/>
              <a:ext cx="174625" cy="439738"/>
            </a:xfrm>
            <a:custGeom>
              <a:rect b="b" l="l" r="r" t="t"/>
              <a:pathLst>
                <a:path extrusionOk="0" h="111" w="44">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rgbClr val="223E4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 name="Google Shape;333;p8"/>
          <p:cNvSpPr/>
          <p:nvPr/>
        </p:nvSpPr>
        <p:spPr>
          <a:xfrm flipH="1" rot="10800000">
            <a:off x="-159" y="3411452"/>
            <a:ext cx="1098194" cy="514066"/>
          </a:xfrm>
          <a:custGeom>
            <a:rect b="b" l="l" r="r" t="t"/>
            <a:pathLst>
              <a:path extrusionOk="0" h="10168" w="6883">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8"/>
          <p:cNvSpPr txBox="1"/>
          <p:nvPr>
            <p:ph idx="12" type="sldNum"/>
          </p:nvPr>
        </p:nvSpPr>
        <p:spPr>
          <a:xfrm>
            <a:off x="0" y="6315635"/>
            <a:ext cx="7797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C:\Users\user\Desktop\bmsce.png" id="335" name="Google Shape;335;p8"/>
          <p:cNvPicPr preferRelativeResize="0"/>
          <p:nvPr/>
        </p:nvPicPr>
        <p:blipFill rotWithShape="1">
          <a:blip r:embed="rId3">
            <a:alphaModFix/>
          </a:blip>
          <a:srcRect b="0" l="0" r="0" t="0"/>
          <a:stretch/>
        </p:blipFill>
        <p:spPr>
          <a:xfrm>
            <a:off x="10888530" y="122206"/>
            <a:ext cx="1232164" cy="1189851"/>
          </a:xfrm>
          <a:prstGeom prst="rect">
            <a:avLst/>
          </a:prstGeom>
          <a:noFill/>
          <a:ln>
            <a:noFill/>
          </a:ln>
        </p:spPr>
      </p:pic>
      <p:sp>
        <p:nvSpPr>
          <p:cNvPr id="336" name="Google Shape;336;p8"/>
          <p:cNvSpPr txBox="1"/>
          <p:nvPr>
            <p:ph idx="11" type="ftr"/>
          </p:nvPr>
        </p:nvSpPr>
        <p:spPr>
          <a:xfrm>
            <a:off x="4063476" y="6475446"/>
            <a:ext cx="655068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Removal of Occluding fences from an image               Dept of CSE, BMSCE</a:t>
            </a:r>
            <a:endParaRPr/>
          </a:p>
        </p:txBody>
      </p:sp>
      <p:sp>
        <p:nvSpPr>
          <p:cNvPr id="337" name="Google Shape;337;p8"/>
          <p:cNvSpPr txBox="1"/>
          <p:nvPr>
            <p:ph idx="10" type="dt"/>
          </p:nvPr>
        </p:nvSpPr>
        <p:spPr>
          <a:xfrm>
            <a:off x="10766565" y="6470075"/>
            <a:ext cx="1146283" cy="37039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2019-2020</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9"/>
          <p:cNvSpPr txBox="1"/>
          <p:nvPr>
            <p:ph idx="12" type="sldNum"/>
          </p:nvPr>
        </p:nvSpPr>
        <p:spPr>
          <a:xfrm>
            <a:off x="0" y="6301112"/>
            <a:ext cx="7797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chemeClr val="dk1"/>
                </a:solidFill>
              </a:rPr>
              <a:t>‹#›</a:t>
            </a:fld>
            <a:endParaRPr>
              <a:solidFill>
                <a:schemeClr val="dk1"/>
              </a:solidFill>
            </a:endParaRPr>
          </a:p>
        </p:txBody>
      </p:sp>
      <p:sp>
        <p:nvSpPr>
          <p:cNvPr id="343" name="Google Shape;343;p9"/>
          <p:cNvSpPr txBox="1"/>
          <p:nvPr/>
        </p:nvSpPr>
        <p:spPr>
          <a:xfrm>
            <a:off x="3532909" y="319310"/>
            <a:ext cx="6392284" cy="128089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168DBA"/>
              </a:buClr>
              <a:buSzPts val="3600"/>
              <a:buFont typeface="Century Gothic"/>
              <a:buNone/>
            </a:pPr>
            <a:r>
              <a:rPr b="0" i="0" lang="en-US" sz="3600" u="none" cap="none" strike="noStrike">
                <a:solidFill>
                  <a:srgbClr val="168DBA"/>
                </a:solidFill>
                <a:latin typeface="Century Gothic"/>
                <a:ea typeface="Century Gothic"/>
                <a:cs typeface="Century Gothic"/>
                <a:sym typeface="Century Gothic"/>
              </a:rPr>
              <a:t>High Level Design</a:t>
            </a:r>
            <a:endParaRPr/>
          </a:p>
        </p:txBody>
      </p:sp>
      <p:sp>
        <p:nvSpPr>
          <p:cNvPr id="344" name="Google Shape;344;p9"/>
          <p:cNvSpPr txBox="1"/>
          <p:nvPr/>
        </p:nvSpPr>
        <p:spPr>
          <a:xfrm>
            <a:off x="2341417" y="1622770"/>
            <a:ext cx="3713019" cy="4100946"/>
          </a:xfrm>
          <a:prstGeom prst="rect">
            <a:avLst/>
          </a:prstGeom>
          <a:solidFill>
            <a:schemeClr val="lt2"/>
          </a:solidFill>
          <a:ln>
            <a:noFill/>
          </a:ln>
          <a:effectLst>
            <a:outerShdw blurRad="44450" algn="ctr" dir="5400000" dist="27940">
              <a:srgbClr val="000000">
                <a:alpha val="31764"/>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000" u="none" cap="none" strike="noStrike">
                <a:solidFill>
                  <a:schemeClr val="dk1"/>
                </a:solidFill>
                <a:latin typeface="Times New Roman"/>
                <a:ea typeface="Times New Roman"/>
                <a:cs typeface="Times New Roman"/>
                <a:sym typeface="Times New Roman"/>
              </a:rPr>
              <a:t>Defencing</a:t>
            </a:r>
            <a:endParaRPr b="1" i="0" sz="2400" u="none" cap="none" strike="noStrike">
              <a:solidFill>
                <a:schemeClr val="dk1"/>
              </a:solidFill>
              <a:latin typeface="Times New Roman"/>
              <a:ea typeface="Times New Roman"/>
              <a:cs typeface="Times New Roman"/>
              <a:sym typeface="Times New Roman"/>
            </a:endParaRPr>
          </a:p>
        </p:txBody>
      </p:sp>
      <p:sp>
        <p:nvSpPr>
          <p:cNvPr id="345" name="Google Shape;345;p9"/>
          <p:cNvSpPr txBox="1"/>
          <p:nvPr/>
        </p:nvSpPr>
        <p:spPr>
          <a:xfrm>
            <a:off x="2984167" y="2122312"/>
            <a:ext cx="2339930" cy="633503"/>
          </a:xfrm>
          <a:prstGeom prst="rect">
            <a:avLst/>
          </a:prstGeom>
          <a:solidFill>
            <a:srgbClr val="0070C0"/>
          </a:solidFill>
          <a:ln>
            <a:noFill/>
          </a:ln>
          <a:effectLst>
            <a:outerShdw blurRad="44450" algn="ctr" dir="5400000" dist="27940">
              <a:srgbClr val="000000">
                <a:alpha val="31764"/>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600" u="none" cap="none" strike="noStrike">
                <a:solidFill>
                  <a:srgbClr val="FFFFFF"/>
                </a:solidFill>
                <a:latin typeface="Times New Roman"/>
                <a:ea typeface="Times New Roman"/>
                <a:cs typeface="Times New Roman"/>
                <a:sym typeface="Times New Roman"/>
              </a:rPr>
              <a:t>Texture Detection to identify Fences</a:t>
            </a:r>
            <a:endParaRPr/>
          </a:p>
        </p:txBody>
      </p:sp>
      <p:sp>
        <p:nvSpPr>
          <p:cNvPr id="346" name="Google Shape;346;p9"/>
          <p:cNvSpPr txBox="1"/>
          <p:nvPr/>
        </p:nvSpPr>
        <p:spPr>
          <a:xfrm>
            <a:off x="2669150" y="3391526"/>
            <a:ext cx="2993947" cy="621081"/>
          </a:xfrm>
          <a:prstGeom prst="rect">
            <a:avLst/>
          </a:prstGeom>
          <a:solidFill>
            <a:srgbClr val="0070C0"/>
          </a:solidFill>
          <a:ln>
            <a:noFill/>
          </a:ln>
          <a:effectLst>
            <a:outerShdw blurRad="44450" algn="ctr" dir="5400000" dist="27940">
              <a:srgbClr val="000000">
                <a:alpha val="31764"/>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600" u="none" cap="none" strike="noStrike">
                <a:solidFill>
                  <a:srgbClr val="FFFFFF"/>
                </a:solidFill>
                <a:latin typeface="Times New Roman"/>
                <a:ea typeface="Times New Roman"/>
                <a:cs typeface="Times New Roman"/>
                <a:sym typeface="Times New Roman"/>
              </a:rPr>
              <a:t>Wavelet Decomposition for constructing fence mask</a:t>
            </a:r>
            <a:endParaRPr/>
          </a:p>
        </p:txBody>
      </p:sp>
      <p:sp>
        <p:nvSpPr>
          <p:cNvPr id="347" name="Google Shape;347;p9"/>
          <p:cNvSpPr txBox="1"/>
          <p:nvPr/>
        </p:nvSpPr>
        <p:spPr>
          <a:xfrm>
            <a:off x="2821880" y="4539661"/>
            <a:ext cx="2706086" cy="655794"/>
          </a:xfrm>
          <a:prstGeom prst="rect">
            <a:avLst/>
          </a:prstGeom>
          <a:solidFill>
            <a:srgbClr val="0070C0"/>
          </a:solidFill>
          <a:ln>
            <a:noFill/>
          </a:ln>
          <a:effectLst>
            <a:outerShdw blurRad="44450" algn="ctr" dir="5400000" dist="27940">
              <a:srgbClr val="000000">
                <a:alpha val="31764"/>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600" u="none" cap="none" strike="noStrike">
                <a:solidFill>
                  <a:srgbClr val="FFFFFF"/>
                </a:solidFill>
                <a:latin typeface="Times New Roman"/>
                <a:ea typeface="Times New Roman"/>
                <a:cs typeface="Times New Roman"/>
                <a:sym typeface="Times New Roman"/>
              </a:rPr>
              <a:t>Morphological closing of pixelated mask</a:t>
            </a:r>
            <a:endParaRPr/>
          </a:p>
        </p:txBody>
      </p:sp>
      <p:sp>
        <p:nvSpPr>
          <p:cNvPr id="348" name="Google Shape;348;p9"/>
          <p:cNvSpPr/>
          <p:nvPr/>
        </p:nvSpPr>
        <p:spPr>
          <a:xfrm>
            <a:off x="2167953" y="2294875"/>
            <a:ext cx="279594" cy="288971"/>
          </a:xfrm>
          <a:prstGeom prst="ellipse">
            <a:avLst/>
          </a:pr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349" name="Google Shape;349;p9"/>
          <p:cNvSpPr/>
          <p:nvPr/>
        </p:nvSpPr>
        <p:spPr>
          <a:xfrm>
            <a:off x="5862881" y="4731032"/>
            <a:ext cx="311159" cy="270729"/>
          </a:xfrm>
          <a:prstGeom prst="ellipse">
            <a:avLst/>
          </a:prstGeom>
          <a:solidFill>
            <a:srgbClr val="000000"/>
          </a:solidFill>
          <a:ln cap="flat" cmpd="sng" w="38100">
            <a:solidFill>
              <a:srgbClr val="F2F2F2"/>
            </a:solidFill>
            <a:prstDash val="solid"/>
            <a:round/>
            <a:headEnd len="sm" w="sm" type="none"/>
            <a:tailEnd len="sm" w="sm" type="none"/>
          </a:ln>
          <a:effectLst>
            <a:outerShdw rotWithShape="0" algn="ctr" dir="3806097" dist="28398">
              <a:srgbClr val="7F7F7F">
                <a:alpha val="49803"/>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350" name="Google Shape;350;p9"/>
          <p:cNvSpPr txBox="1"/>
          <p:nvPr/>
        </p:nvSpPr>
        <p:spPr>
          <a:xfrm>
            <a:off x="292929" y="4211433"/>
            <a:ext cx="1272636" cy="402131"/>
          </a:xfrm>
          <a:prstGeom prst="rect">
            <a:avLst/>
          </a:prstGeom>
          <a:solidFill>
            <a:srgbClr val="0070C0"/>
          </a:solidFill>
          <a:ln>
            <a:noFill/>
          </a:ln>
          <a:effectLst>
            <a:outerShdw blurRad="44450" algn="ctr" dir="5400000" dist="27940">
              <a:srgbClr val="000000">
                <a:alpha val="31764"/>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600"/>
              <a:buFont typeface="Times New Roman"/>
              <a:buNone/>
            </a:pPr>
            <a:r>
              <a:rPr i="0" lang="en-US" sz="1600" u="none" strike="noStrike">
                <a:solidFill>
                  <a:srgbClr val="FFFFFF"/>
                </a:solidFill>
                <a:latin typeface="Times New Roman"/>
                <a:ea typeface="Times New Roman"/>
                <a:cs typeface="Times New Roman"/>
                <a:sym typeface="Times New Roman"/>
              </a:rPr>
              <a:t>Input Image</a:t>
            </a:r>
            <a:endParaRPr i="0" sz="2400" u="none" strike="noStrike">
              <a:solidFill>
                <a:srgbClr val="FFFFFF"/>
              </a:solidFill>
              <a:latin typeface="Arial"/>
              <a:ea typeface="Arial"/>
              <a:cs typeface="Arial"/>
              <a:sym typeface="Arial"/>
            </a:endParaRPr>
          </a:p>
        </p:txBody>
      </p:sp>
      <p:cxnSp>
        <p:nvCxnSpPr>
          <p:cNvPr id="351" name="Google Shape;351;p9"/>
          <p:cNvCxnSpPr/>
          <p:nvPr/>
        </p:nvCxnSpPr>
        <p:spPr>
          <a:xfrm flipH="1" rot="-5760000">
            <a:off x="1913102" y="3212384"/>
            <a:ext cx="65097" cy="705469"/>
          </a:xfrm>
          <a:prstGeom prst="straightConnector1">
            <a:avLst/>
          </a:prstGeom>
          <a:noFill/>
          <a:ln cap="flat" cmpd="sng" w="28575">
            <a:solidFill>
              <a:srgbClr val="000000"/>
            </a:solidFill>
            <a:prstDash val="solid"/>
            <a:round/>
            <a:headEnd len="med" w="med" type="none"/>
            <a:tailEnd len="med" w="med" type="triangle"/>
          </a:ln>
        </p:spPr>
      </p:cxnSp>
      <p:sp>
        <p:nvSpPr>
          <p:cNvPr id="352" name="Google Shape;352;p9"/>
          <p:cNvSpPr txBox="1"/>
          <p:nvPr/>
        </p:nvSpPr>
        <p:spPr>
          <a:xfrm flipH="1" rot="-360000">
            <a:off x="1592914" y="3532561"/>
            <a:ext cx="705469" cy="650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353" name="Google Shape;353;p9"/>
          <p:cNvCxnSpPr>
            <a:stCxn id="348" idx="6"/>
            <a:endCxn id="345" idx="1"/>
          </p:cNvCxnSpPr>
          <p:nvPr/>
        </p:nvCxnSpPr>
        <p:spPr>
          <a:xfrm flipH="1" rot="10800000">
            <a:off x="2447547" y="2439061"/>
            <a:ext cx="536700" cy="300"/>
          </a:xfrm>
          <a:prstGeom prst="straightConnector1">
            <a:avLst/>
          </a:prstGeom>
          <a:noFill/>
          <a:ln cap="flat" cmpd="sng" w="28575">
            <a:solidFill>
              <a:schemeClr val="dk1"/>
            </a:solidFill>
            <a:prstDash val="solid"/>
            <a:round/>
            <a:headEnd len="sm" w="sm" type="none"/>
            <a:tailEnd len="med" w="med" type="triangle"/>
          </a:ln>
        </p:spPr>
      </p:cxnSp>
      <p:pic>
        <p:nvPicPr>
          <p:cNvPr descr="C:\Users\user\Desktop\bmsce.png" id="354" name="Google Shape;354;p9"/>
          <p:cNvPicPr preferRelativeResize="0"/>
          <p:nvPr/>
        </p:nvPicPr>
        <p:blipFill rotWithShape="1">
          <a:blip r:embed="rId3">
            <a:alphaModFix/>
          </a:blip>
          <a:srcRect b="0" l="0" r="0" t="0"/>
          <a:stretch/>
        </p:blipFill>
        <p:spPr>
          <a:xfrm>
            <a:off x="10888530" y="122206"/>
            <a:ext cx="1232164" cy="1189851"/>
          </a:xfrm>
          <a:prstGeom prst="rect">
            <a:avLst/>
          </a:prstGeom>
          <a:noFill/>
          <a:ln>
            <a:noFill/>
          </a:ln>
        </p:spPr>
      </p:pic>
      <p:pic>
        <p:nvPicPr>
          <p:cNvPr id="355" name="Google Shape;355;p9"/>
          <p:cNvPicPr preferRelativeResize="0"/>
          <p:nvPr/>
        </p:nvPicPr>
        <p:blipFill rotWithShape="1">
          <a:blip r:embed="rId4">
            <a:alphaModFix/>
          </a:blip>
          <a:srcRect b="0" l="0" r="0" t="0"/>
          <a:stretch/>
        </p:blipFill>
        <p:spPr>
          <a:xfrm>
            <a:off x="223914" y="2830770"/>
            <a:ext cx="1368491" cy="1256320"/>
          </a:xfrm>
          <a:prstGeom prst="rect">
            <a:avLst/>
          </a:prstGeom>
          <a:noFill/>
          <a:ln>
            <a:noFill/>
          </a:ln>
        </p:spPr>
      </p:pic>
      <p:sp>
        <p:nvSpPr>
          <p:cNvPr id="356" name="Google Shape;356;p9"/>
          <p:cNvSpPr txBox="1"/>
          <p:nvPr/>
        </p:nvSpPr>
        <p:spPr>
          <a:xfrm>
            <a:off x="10821468" y="4336123"/>
            <a:ext cx="1370532" cy="402131"/>
          </a:xfrm>
          <a:prstGeom prst="rect">
            <a:avLst/>
          </a:prstGeom>
          <a:solidFill>
            <a:srgbClr val="0070C0"/>
          </a:solidFill>
          <a:ln>
            <a:noFill/>
          </a:ln>
          <a:effectLst>
            <a:outerShdw blurRad="44450" algn="ctr" dir="5400000" dist="27940">
              <a:srgbClr val="000000">
                <a:alpha val="31764"/>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rgbClr val="FFFFFF"/>
                </a:solidFill>
                <a:latin typeface="Times New Roman"/>
                <a:ea typeface="Times New Roman"/>
                <a:cs typeface="Times New Roman"/>
                <a:sym typeface="Times New Roman"/>
              </a:rPr>
              <a:t>Output Image</a:t>
            </a:r>
            <a:endParaRPr/>
          </a:p>
        </p:txBody>
      </p:sp>
      <p:pic>
        <p:nvPicPr>
          <p:cNvPr id="357" name="Google Shape;357;p9"/>
          <p:cNvPicPr preferRelativeResize="0"/>
          <p:nvPr/>
        </p:nvPicPr>
        <p:blipFill rotWithShape="1">
          <a:blip r:embed="rId5">
            <a:alphaModFix/>
          </a:blip>
          <a:srcRect b="0" l="0" r="0" t="0"/>
          <a:stretch/>
        </p:blipFill>
        <p:spPr>
          <a:xfrm>
            <a:off x="10666469" y="2814245"/>
            <a:ext cx="1525531" cy="1357274"/>
          </a:xfrm>
          <a:prstGeom prst="rect">
            <a:avLst/>
          </a:prstGeom>
          <a:noFill/>
          <a:ln>
            <a:noFill/>
          </a:ln>
        </p:spPr>
      </p:pic>
      <p:cxnSp>
        <p:nvCxnSpPr>
          <p:cNvPr id="358" name="Google Shape;358;p9"/>
          <p:cNvCxnSpPr/>
          <p:nvPr/>
        </p:nvCxnSpPr>
        <p:spPr>
          <a:xfrm flipH="1" rot="-5640000">
            <a:off x="10376124" y="3306768"/>
            <a:ext cx="45719" cy="596512"/>
          </a:xfrm>
          <a:prstGeom prst="straightConnector1">
            <a:avLst/>
          </a:prstGeom>
          <a:noFill/>
          <a:ln cap="flat" cmpd="sng" w="28575">
            <a:solidFill>
              <a:srgbClr val="000000"/>
            </a:solidFill>
            <a:prstDash val="solid"/>
            <a:round/>
            <a:headEnd len="med" w="med" type="none"/>
            <a:tailEnd len="med" w="med" type="triangle"/>
          </a:ln>
        </p:spPr>
      </p:cxnSp>
      <p:sp>
        <p:nvSpPr>
          <p:cNvPr id="359" name="Google Shape;359;p9"/>
          <p:cNvSpPr txBox="1"/>
          <p:nvPr/>
        </p:nvSpPr>
        <p:spPr>
          <a:xfrm flipH="1" rot="-240000">
            <a:off x="10100704" y="3582146"/>
            <a:ext cx="596512" cy="4571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360" name="Google Shape;360;p9"/>
          <p:cNvCxnSpPr>
            <a:stCxn id="346" idx="2"/>
            <a:endCxn id="347" idx="0"/>
          </p:cNvCxnSpPr>
          <p:nvPr/>
        </p:nvCxnSpPr>
        <p:spPr>
          <a:xfrm>
            <a:off x="4166123" y="4012607"/>
            <a:ext cx="8700" cy="527100"/>
          </a:xfrm>
          <a:prstGeom prst="straightConnector1">
            <a:avLst/>
          </a:prstGeom>
          <a:noFill/>
          <a:ln cap="flat" cmpd="sng" w="28575">
            <a:solidFill>
              <a:srgbClr val="000000"/>
            </a:solidFill>
            <a:prstDash val="solid"/>
            <a:round/>
            <a:headEnd len="med" w="med" type="none"/>
            <a:tailEnd len="med" w="med" type="triangle"/>
          </a:ln>
        </p:spPr>
      </p:cxnSp>
      <p:cxnSp>
        <p:nvCxnSpPr>
          <p:cNvPr id="361" name="Google Shape;361;p9"/>
          <p:cNvCxnSpPr>
            <a:stCxn id="345" idx="2"/>
            <a:endCxn id="346" idx="0"/>
          </p:cNvCxnSpPr>
          <p:nvPr/>
        </p:nvCxnSpPr>
        <p:spPr>
          <a:xfrm>
            <a:off x="4154132" y="2755815"/>
            <a:ext cx="12000" cy="635700"/>
          </a:xfrm>
          <a:prstGeom prst="straightConnector1">
            <a:avLst/>
          </a:prstGeom>
          <a:noFill/>
          <a:ln cap="flat" cmpd="sng" w="28575">
            <a:solidFill>
              <a:srgbClr val="000000"/>
            </a:solidFill>
            <a:prstDash val="solid"/>
            <a:round/>
            <a:headEnd len="med" w="med" type="none"/>
            <a:tailEnd len="med" w="med" type="triangle"/>
          </a:ln>
        </p:spPr>
      </p:cxnSp>
      <p:cxnSp>
        <p:nvCxnSpPr>
          <p:cNvPr id="362" name="Google Shape;362;p9"/>
          <p:cNvCxnSpPr>
            <a:stCxn id="347" idx="3"/>
            <a:endCxn id="349" idx="2"/>
          </p:cNvCxnSpPr>
          <p:nvPr/>
        </p:nvCxnSpPr>
        <p:spPr>
          <a:xfrm flipH="1" rot="10800000">
            <a:off x="5527966" y="4866358"/>
            <a:ext cx="334800" cy="1200"/>
          </a:xfrm>
          <a:prstGeom prst="straightConnector1">
            <a:avLst/>
          </a:prstGeom>
          <a:noFill/>
          <a:ln cap="flat" cmpd="sng" w="28575">
            <a:solidFill>
              <a:srgbClr val="000000"/>
            </a:solidFill>
            <a:prstDash val="solid"/>
            <a:round/>
            <a:headEnd len="med" w="med" type="none"/>
            <a:tailEnd len="med" w="med" type="triangle"/>
          </a:ln>
        </p:spPr>
      </p:cxnSp>
      <p:cxnSp>
        <p:nvCxnSpPr>
          <p:cNvPr id="363" name="Google Shape;363;p9"/>
          <p:cNvCxnSpPr>
            <a:stCxn id="344" idx="3"/>
            <a:endCxn id="364" idx="1"/>
          </p:cNvCxnSpPr>
          <p:nvPr/>
        </p:nvCxnSpPr>
        <p:spPr>
          <a:xfrm flipH="1" rot="10800000">
            <a:off x="6054436" y="3671443"/>
            <a:ext cx="789600" cy="1800"/>
          </a:xfrm>
          <a:prstGeom prst="straightConnector1">
            <a:avLst/>
          </a:prstGeom>
          <a:noFill/>
          <a:ln cap="flat" cmpd="sng" w="28575">
            <a:solidFill>
              <a:srgbClr val="000000"/>
            </a:solidFill>
            <a:prstDash val="solid"/>
            <a:round/>
            <a:headEnd len="med" w="med" type="none"/>
            <a:tailEnd len="med" w="med" type="triangle"/>
          </a:ln>
        </p:spPr>
      </p:cxnSp>
      <p:sp>
        <p:nvSpPr>
          <p:cNvPr id="364" name="Google Shape;364;p9"/>
          <p:cNvSpPr txBox="1"/>
          <p:nvPr/>
        </p:nvSpPr>
        <p:spPr>
          <a:xfrm>
            <a:off x="6844145" y="1884219"/>
            <a:ext cx="3228109" cy="3574472"/>
          </a:xfrm>
          <a:prstGeom prst="rect">
            <a:avLst/>
          </a:prstGeom>
          <a:solidFill>
            <a:schemeClr val="lt2"/>
          </a:solidFill>
          <a:ln>
            <a:noFill/>
          </a:ln>
          <a:effectLst>
            <a:outerShdw blurRad="44450" algn="ctr" dir="5400000" dist="27940">
              <a:srgbClr val="000000">
                <a:alpha val="31764"/>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000">
                <a:solidFill>
                  <a:schemeClr val="dk1"/>
                </a:solidFill>
                <a:latin typeface="Times New Roman"/>
                <a:ea typeface="Times New Roman"/>
                <a:cs typeface="Times New Roman"/>
                <a:sym typeface="Times New Roman"/>
              </a:rPr>
              <a:t>Inpainting</a:t>
            </a:r>
            <a:endParaRPr/>
          </a:p>
        </p:txBody>
      </p:sp>
      <p:sp>
        <p:nvSpPr>
          <p:cNvPr id="365" name="Google Shape;365;p9"/>
          <p:cNvSpPr txBox="1"/>
          <p:nvPr/>
        </p:nvSpPr>
        <p:spPr>
          <a:xfrm>
            <a:off x="7334493" y="2718057"/>
            <a:ext cx="2339930" cy="633503"/>
          </a:xfrm>
          <a:prstGeom prst="rect">
            <a:avLst/>
          </a:prstGeom>
          <a:solidFill>
            <a:srgbClr val="0070C0"/>
          </a:solidFill>
          <a:ln>
            <a:noFill/>
          </a:ln>
          <a:effectLst>
            <a:outerShdw blurRad="44450" algn="ctr" dir="5400000" dist="27940">
              <a:srgbClr val="000000">
                <a:alpha val="31764"/>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rgbClr val="FFFFFF"/>
                </a:solidFill>
                <a:latin typeface="Times New Roman"/>
                <a:ea typeface="Times New Roman"/>
                <a:cs typeface="Times New Roman"/>
                <a:sym typeface="Times New Roman"/>
              </a:rPr>
              <a:t>Confidence and Data Computation</a:t>
            </a:r>
            <a:endParaRPr/>
          </a:p>
        </p:txBody>
      </p:sp>
      <p:sp>
        <p:nvSpPr>
          <p:cNvPr id="366" name="Google Shape;366;p9"/>
          <p:cNvSpPr txBox="1"/>
          <p:nvPr/>
        </p:nvSpPr>
        <p:spPr>
          <a:xfrm>
            <a:off x="7265219" y="4020385"/>
            <a:ext cx="2339930" cy="633503"/>
          </a:xfrm>
          <a:prstGeom prst="rect">
            <a:avLst/>
          </a:prstGeom>
          <a:solidFill>
            <a:srgbClr val="0070C0"/>
          </a:solidFill>
          <a:ln>
            <a:noFill/>
          </a:ln>
          <a:effectLst>
            <a:outerShdw blurRad="44450" algn="ctr" dir="5400000" dist="27940">
              <a:srgbClr val="000000">
                <a:alpha val="31764"/>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rgbClr val="FFFFFF"/>
                </a:solidFill>
                <a:latin typeface="Times New Roman"/>
                <a:ea typeface="Times New Roman"/>
                <a:cs typeface="Times New Roman"/>
                <a:sym typeface="Times New Roman"/>
              </a:rPr>
              <a:t>Exemplar based completion</a:t>
            </a:r>
            <a:endParaRPr/>
          </a:p>
          <a:p>
            <a:pPr indent="0" lvl="0" marL="0" marR="0" rtl="0" algn="ctr">
              <a:spcBef>
                <a:spcPts val="0"/>
              </a:spcBef>
              <a:spcAft>
                <a:spcPts val="0"/>
              </a:spcAft>
              <a:buNone/>
            </a:pPr>
            <a:r>
              <a:t/>
            </a:r>
            <a:endParaRPr sz="1600">
              <a:solidFill>
                <a:srgbClr val="FFFFFF"/>
              </a:solidFill>
              <a:latin typeface="Times New Roman"/>
              <a:ea typeface="Times New Roman"/>
              <a:cs typeface="Times New Roman"/>
              <a:sym typeface="Times New Roman"/>
            </a:endParaRPr>
          </a:p>
        </p:txBody>
      </p:sp>
      <p:cxnSp>
        <p:nvCxnSpPr>
          <p:cNvPr id="367" name="Google Shape;367;p9"/>
          <p:cNvCxnSpPr/>
          <p:nvPr/>
        </p:nvCxnSpPr>
        <p:spPr>
          <a:xfrm flipH="1" rot="-5400000">
            <a:off x="8123329" y="3691131"/>
            <a:ext cx="635711" cy="11992"/>
          </a:xfrm>
          <a:prstGeom prst="straightConnector1">
            <a:avLst/>
          </a:prstGeom>
          <a:noFill/>
          <a:ln cap="flat" cmpd="sng" w="28575">
            <a:solidFill>
              <a:srgbClr val="000000"/>
            </a:solidFill>
            <a:prstDash val="solid"/>
            <a:round/>
            <a:headEnd len="med" w="med" type="none"/>
            <a:tailEnd len="med" w="med" type="triangle"/>
          </a:ln>
        </p:spPr>
      </p:cxnSp>
      <p:sp>
        <p:nvSpPr>
          <p:cNvPr id="368" name="Google Shape;368;p9"/>
          <p:cNvSpPr/>
          <p:nvPr/>
        </p:nvSpPr>
        <p:spPr>
          <a:xfrm>
            <a:off x="6693026" y="2892405"/>
            <a:ext cx="279594" cy="288971"/>
          </a:xfrm>
          <a:prstGeom prst="ellipse">
            <a:avLst/>
          </a:pr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369" name="Google Shape;369;p9"/>
          <p:cNvCxnSpPr>
            <a:stCxn id="368" idx="6"/>
            <a:endCxn id="365" idx="1"/>
          </p:cNvCxnSpPr>
          <p:nvPr/>
        </p:nvCxnSpPr>
        <p:spPr>
          <a:xfrm flipH="1" rot="10800000">
            <a:off x="6972620" y="3034791"/>
            <a:ext cx="361800" cy="2100"/>
          </a:xfrm>
          <a:prstGeom prst="straightConnector1">
            <a:avLst/>
          </a:prstGeom>
          <a:noFill/>
          <a:ln cap="flat" cmpd="sng" w="28575">
            <a:solidFill>
              <a:schemeClr val="dk1"/>
            </a:solidFill>
            <a:prstDash val="solid"/>
            <a:round/>
            <a:headEnd len="sm" w="sm" type="none"/>
            <a:tailEnd len="med" w="med" type="triangle"/>
          </a:ln>
        </p:spPr>
      </p:cxnSp>
      <p:sp>
        <p:nvSpPr>
          <p:cNvPr id="370" name="Google Shape;370;p9"/>
          <p:cNvSpPr/>
          <p:nvPr/>
        </p:nvSpPr>
        <p:spPr>
          <a:xfrm>
            <a:off x="9936118" y="4176850"/>
            <a:ext cx="311159" cy="270729"/>
          </a:xfrm>
          <a:prstGeom prst="ellipse">
            <a:avLst/>
          </a:prstGeom>
          <a:solidFill>
            <a:srgbClr val="000000"/>
          </a:solidFill>
          <a:ln cap="flat" cmpd="sng" w="38100">
            <a:solidFill>
              <a:srgbClr val="F2F2F2"/>
            </a:solidFill>
            <a:prstDash val="solid"/>
            <a:round/>
            <a:headEnd len="sm" w="sm" type="none"/>
            <a:tailEnd len="sm" w="sm" type="none"/>
          </a:ln>
          <a:effectLst>
            <a:outerShdw rotWithShape="0" algn="ctr" dir="3806097" dist="28398">
              <a:srgbClr val="7F7F7F">
                <a:alpha val="49803"/>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371" name="Google Shape;371;p9"/>
          <p:cNvCxnSpPr>
            <a:endCxn id="370" idx="2"/>
          </p:cNvCxnSpPr>
          <p:nvPr/>
        </p:nvCxnSpPr>
        <p:spPr>
          <a:xfrm flipH="1" rot="10800000">
            <a:off x="9601318" y="4312214"/>
            <a:ext cx="334800" cy="1200"/>
          </a:xfrm>
          <a:prstGeom prst="straightConnector1">
            <a:avLst/>
          </a:prstGeom>
          <a:noFill/>
          <a:ln cap="flat" cmpd="sng" w="28575">
            <a:solidFill>
              <a:srgbClr val="000000"/>
            </a:solidFill>
            <a:prstDash val="solid"/>
            <a:round/>
            <a:headEnd len="med" w="med" type="none"/>
            <a:tailEnd len="med" w="med" type="triangle"/>
          </a:ln>
        </p:spPr>
      </p:cxnSp>
      <p:sp>
        <p:nvSpPr>
          <p:cNvPr id="372" name="Google Shape;372;p9"/>
          <p:cNvSpPr txBox="1"/>
          <p:nvPr>
            <p:ph idx="11" type="ftr"/>
          </p:nvPr>
        </p:nvSpPr>
        <p:spPr>
          <a:xfrm>
            <a:off x="4063476" y="6475446"/>
            <a:ext cx="655068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Removal of Occluding fences from an image               Dept of CSE, BMSCE</a:t>
            </a:r>
            <a:endParaRPr/>
          </a:p>
        </p:txBody>
      </p:sp>
      <p:sp>
        <p:nvSpPr>
          <p:cNvPr id="373" name="Google Shape;373;p9"/>
          <p:cNvSpPr txBox="1"/>
          <p:nvPr>
            <p:ph idx="10" type="dt"/>
          </p:nvPr>
        </p:nvSpPr>
        <p:spPr>
          <a:xfrm>
            <a:off x="10766565" y="6470075"/>
            <a:ext cx="1146283" cy="37039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2019-2020</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isp">
  <a:themeElements>
    <a:clrScheme name="Wisp">
      <a:dk1>
        <a:srgbClr val="000000"/>
      </a:dk1>
      <a:lt1>
        <a:srgbClr val="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